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handoutMasterIdLst>
    <p:handoutMasterId r:id="rId1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7010400" cy="9296400"/>
  <p:embeddedFontLst>
    <p:embeddedFont>
      <p:font typeface="Source Sans Pro Bold" panose="020B0604020202020204" charset="0"/>
      <p:regular r:id="rId19"/>
    </p:embeddedFont>
    <p:embeddedFont>
      <p:font typeface="League Gothic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Montserrat" panose="00000500000000000000" pitchFamily="2" charset="0"/>
      <p:regular r:id="rId25"/>
    </p:embeddedFont>
    <p:embeddedFont>
      <p:font typeface="Source Sans Pro" panose="020B0604020202020204" charset="0"/>
      <p:regular r:id="rId26"/>
    </p:embeddedFont>
    <p:embeddedFont>
      <p:font typeface="Montserrat Bold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717EBB1-17FA-488D-B95B-056C2F653963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FE6CE4E-7CF7-401D-BB87-163402AA3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4483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5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9.sv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svg"/><Relationship Id="rId7" Type="http://schemas.openxmlformats.org/officeDocument/2006/relationships/image" Target="../media/image33.svg"/><Relationship Id="rId12" Type="http://schemas.openxmlformats.org/officeDocument/2006/relationships/image" Target="../media/image2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2.png"/><Relationship Id="rId5" Type="http://schemas.openxmlformats.org/officeDocument/2006/relationships/image" Target="../media/image24.png"/><Relationship Id="rId10" Type="http://schemas.openxmlformats.org/officeDocument/2006/relationships/image" Target="../media/image27.svg"/><Relationship Id="rId4" Type="http://schemas.openxmlformats.org/officeDocument/2006/relationships/image" Target="../media/image23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6.svg"/><Relationship Id="rId7" Type="http://schemas.openxmlformats.org/officeDocument/2006/relationships/image" Target="../media/image27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7.svg"/><Relationship Id="rId4" Type="http://schemas.openxmlformats.org/officeDocument/2006/relationships/image" Target="../media/image21.png"/><Relationship Id="rId9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sv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0" y="-1071563"/>
            <a:ext cx="6434733" cy="6434733"/>
          </a:xfrm>
          <a:custGeom>
            <a:avLst/>
            <a:gdLst/>
            <a:ahLst/>
            <a:cxnLst/>
            <a:rect l="l" t="t" r="r" b="b"/>
            <a:pathLst>
              <a:path w="6434733" h="6434733">
                <a:moveTo>
                  <a:pt x="0" y="0"/>
                </a:moveTo>
                <a:lnTo>
                  <a:pt x="6434733" y="0"/>
                </a:lnTo>
                <a:lnTo>
                  <a:pt x="6434733" y="6434733"/>
                </a:lnTo>
                <a:lnTo>
                  <a:pt x="0" y="6434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1596082" y="514496"/>
            <a:ext cx="10930779" cy="7715844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Freeform 4"/>
          <p:cNvSpPr/>
          <p:nvPr/>
        </p:nvSpPr>
        <p:spPr>
          <a:xfrm>
            <a:off x="10301005" y="5585528"/>
            <a:ext cx="7424309" cy="4241801"/>
          </a:xfrm>
          <a:custGeom>
            <a:avLst/>
            <a:gdLst/>
            <a:ahLst/>
            <a:cxnLst/>
            <a:rect l="l" t="t" r="r" b="b"/>
            <a:pathLst>
              <a:path w="7424309" h="4241801">
                <a:moveTo>
                  <a:pt x="0" y="0"/>
                </a:moveTo>
                <a:lnTo>
                  <a:pt x="7424309" y="0"/>
                </a:lnTo>
                <a:lnTo>
                  <a:pt x="7424309" y="4241801"/>
                </a:lnTo>
                <a:lnTo>
                  <a:pt x="0" y="42418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739" t="-131442" r="-5233" b="-18536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707876" y="1523191"/>
            <a:ext cx="8707193" cy="3136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60"/>
              </a:lnSpc>
            </a:pPr>
            <a:r>
              <a:rPr lang="en-US" sz="8160" spc="342">
                <a:solidFill>
                  <a:srgbClr val="363633"/>
                </a:solidFill>
                <a:latin typeface="League Gothic"/>
              </a:rPr>
              <a:t>STRENGTHENING OUR COMMUNITY: ADDRESSING VACANT PROPERTIES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707876" y="4774228"/>
            <a:ext cx="9105602" cy="405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2"/>
              </a:lnSpc>
            </a:pPr>
            <a:r>
              <a:rPr lang="en-US" sz="2394" spc="478">
                <a:solidFill>
                  <a:srgbClr val="363633"/>
                </a:solidFill>
                <a:latin typeface="Source Sans Pro"/>
              </a:rPr>
              <a:t>CODE ENFORCEMENT TEAM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764853"/>
            <a:ext cx="18288000" cy="1031140"/>
          </a:xfrm>
          <a:prstGeom prst="rect">
            <a:avLst/>
          </a:prstGeom>
          <a:solidFill>
            <a:srgbClr val="363633"/>
          </a:solidFill>
        </p:spPr>
      </p:sp>
      <p:sp>
        <p:nvSpPr>
          <p:cNvPr id="3" name="Freeform 3"/>
          <p:cNvSpPr/>
          <p:nvPr/>
        </p:nvSpPr>
        <p:spPr>
          <a:xfrm>
            <a:off x="1598343" y="1644827"/>
            <a:ext cx="5484915" cy="3871846"/>
          </a:xfrm>
          <a:custGeom>
            <a:avLst/>
            <a:gdLst/>
            <a:ahLst/>
            <a:cxnLst/>
            <a:rect l="l" t="t" r="r" b="b"/>
            <a:pathLst>
              <a:path w="5484915" h="3871846">
                <a:moveTo>
                  <a:pt x="0" y="0"/>
                </a:moveTo>
                <a:lnTo>
                  <a:pt x="5484915" y="0"/>
                </a:lnTo>
                <a:lnTo>
                  <a:pt x="5484915" y="3871846"/>
                </a:lnTo>
                <a:lnTo>
                  <a:pt x="0" y="38718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048" t="-11477" b="-65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98343" y="6188323"/>
            <a:ext cx="5484915" cy="3069977"/>
          </a:xfrm>
          <a:custGeom>
            <a:avLst/>
            <a:gdLst/>
            <a:ahLst/>
            <a:cxnLst/>
            <a:rect l="l" t="t" r="r" b="b"/>
            <a:pathLst>
              <a:path w="5484915" h="3069977">
                <a:moveTo>
                  <a:pt x="0" y="0"/>
                </a:moveTo>
                <a:lnTo>
                  <a:pt x="5484915" y="0"/>
                </a:lnTo>
                <a:lnTo>
                  <a:pt x="5484915" y="3069977"/>
                </a:lnTo>
                <a:lnTo>
                  <a:pt x="0" y="30699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8690" b="-1330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638219" y="807413"/>
            <a:ext cx="7080406" cy="4289272"/>
          </a:xfrm>
          <a:custGeom>
            <a:avLst/>
            <a:gdLst/>
            <a:ahLst/>
            <a:cxnLst/>
            <a:rect l="l" t="t" r="r" b="b"/>
            <a:pathLst>
              <a:path w="7080406" h="4289272">
                <a:moveTo>
                  <a:pt x="0" y="0"/>
                </a:moveTo>
                <a:lnTo>
                  <a:pt x="7080406" y="0"/>
                </a:lnTo>
                <a:lnTo>
                  <a:pt x="7080406" y="4289272"/>
                </a:lnTo>
                <a:lnTo>
                  <a:pt x="0" y="42892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144" b="-9743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712297" y="5700969"/>
            <a:ext cx="4932250" cy="3559034"/>
          </a:xfrm>
          <a:custGeom>
            <a:avLst/>
            <a:gdLst/>
            <a:ahLst/>
            <a:cxnLst/>
            <a:rect l="l" t="t" r="r" b="b"/>
            <a:pathLst>
              <a:path w="4932250" h="3559034">
                <a:moveTo>
                  <a:pt x="0" y="0"/>
                </a:moveTo>
                <a:lnTo>
                  <a:pt x="4932250" y="0"/>
                </a:lnTo>
                <a:lnTo>
                  <a:pt x="4932250" y="3559034"/>
                </a:lnTo>
                <a:lnTo>
                  <a:pt x="0" y="35590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978" b="-897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8343" y="5899699"/>
            <a:ext cx="5622303" cy="3731804"/>
          </a:xfrm>
          <a:custGeom>
            <a:avLst/>
            <a:gdLst/>
            <a:ahLst/>
            <a:cxnLst/>
            <a:rect l="l" t="t" r="r" b="b"/>
            <a:pathLst>
              <a:path w="5622303" h="3731804">
                <a:moveTo>
                  <a:pt x="0" y="0"/>
                </a:moveTo>
                <a:lnTo>
                  <a:pt x="5622303" y="0"/>
                </a:lnTo>
                <a:lnTo>
                  <a:pt x="5622303" y="3731804"/>
                </a:lnTo>
                <a:lnTo>
                  <a:pt x="0" y="37318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97353" y="1627037"/>
            <a:ext cx="6064049" cy="4025012"/>
          </a:xfrm>
          <a:custGeom>
            <a:avLst/>
            <a:gdLst/>
            <a:ahLst/>
            <a:cxnLst/>
            <a:rect l="l" t="t" r="r" b="b"/>
            <a:pathLst>
              <a:path w="6064049" h="4025012">
                <a:moveTo>
                  <a:pt x="0" y="0"/>
                </a:moveTo>
                <a:lnTo>
                  <a:pt x="6064049" y="0"/>
                </a:lnTo>
                <a:lnTo>
                  <a:pt x="6064049" y="4025012"/>
                </a:lnTo>
                <a:lnTo>
                  <a:pt x="0" y="40250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404321" y="5700969"/>
            <a:ext cx="5548203" cy="3682620"/>
          </a:xfrm>
          <a:custGeom>
            <a:avLst/>
            <a:gdLst/>
            <a:ahLst/>
            <a:cxnLst/>
            <a:rect l="l" t="t" r="r" b="b"/>
            <a:pathLst>
              <a:path w="5548203" h="3682620">
                <a:moveTo>
                  <a:pt x="0" y="0"/>
                </a:moveTo>
                <a:lnTo>
                  <a:pt x="5548203" y="0"/>
                </a:lnTo>
                <a:lnTo>
                  <a:pt x="5548203" y="3682620"/>
                </a:lnTo>
                <a:lnTo>
                  <a:pt x="0" y="36826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526386" y="577519"/>
            <a:ext cx="7304072" cy="4848078"/>
          </a:xfrm>
          <a:custGeom>
            <a:avLst/>
            <a:gdLst/>
            <a:ahLst/>
            <a:cxnLst/>
            <a:rect l="l" t="t" r="r" b="b"/>
            <a:pathLst>
              <a:path w="7304072" h="4848078">
                <a:moveTo>
                  <a:pt x="0" y="0"/>
                </a:moveTo>
                <a:lnTo>
                  <a:pt x="7304072" y="0"/>
                </a:lnTo>
                <a:lnTo>
                  <a:pt x="7304072" y="4848078"/>
                </a:lnTo>
                <a:lnTo>
                  <a:pt x="0" y="48480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472833" y="5096685"/>
            <a:ext cx="1601823" cy="1257431"/>
          </a:xfrm>
          <a:custGeom>
            <a:avLst/>
            <a:gdLst/>
            <a:ahLst/>
            <a:cxnLst/>
            <a:rect l="l" t="t" r="r" b="b"/>
            <a:pathLst>
              <a:path w="1601823" h="1257431">
                <a:moveTo>
                  <a:pt x="0" y="0"/>
                </a:moveTo>
                <a:lnTo>
                  <a:pt x="1601823" y="0"/>
                </a:lnTo>
                <a:lnTo>
                  <a:pt x="1601823" y="1257431"/>
                </a:lnTo>
                <a:lnTo>
                  <a:pt x="0" y="12574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255183">
            <a:off x="15684374" y="4933450"/>
            <a:ext cx="1303514" cy="1333518"/>
          </a:xfrm>
          <a:custGeom>
            <a:avLst/>
            <a:gdLst/>
            <a:ahLst/>
            <a:cxnLst/>
            <a:rect l="l" t="t" r="r" b="b"/>
            <a:pathLst>
              <a:path w="1303514" h="1333518">
                <a:moveTo>
                  <a:pt x="0" y="0"/>
                </a:moveTo>
                <a:lnTo>
                  <a:pt x="1303514" y="0"/>
                </a:lnTo>
                <a:lnTo>
                  <a:pt x="1303514" y="1333518"/>
                </a:lnTo>
                <a:lnTo>
                  <a:pt x="0" y="13335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0" y="359264"/>
            <a:ext cx="9004577" cy="1020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2"/>
              </a:lnSpc>
            </a:pPr>
            <a:r>
              <a:rPr lang="en-US" sz="7541">
                <a:solidFill>
                  <a:srgbClr val="38B6FF"/>
                </a:solidFill>
                <a:latin typeface="League Gothic"/>
              </a:rPr>
              <a:t>Officer Cassie Pineda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33032" y="-1291233"/>
            <a:ext cx="7689570" cy="7689570"/>
          </a:xfrm>
          <a:custGeom>
            <a:avLst/>
            <a:gdLst/>
            <a:ahLst/>
            <a:cxnLst/>
            <a:rect l="l" t="t" r="r" b="b"/>
            <a:pathLst>
              <a:path w="7689570" h="7689570">
                <a:moveTo>
                  <a:pt x="0" y="0"/>
                </a:moveTo>
                <a:lnTo>
                  <a:pt x="7689570" y="0"/>
                </a:lnTo>
                <a:lnTo>
                  <a:pt x="7689570" y="7689570"/>
                </a:lnTo>
                <a:lnTo>
                  <a:pt x="0" y="768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3784" y="1585760"/>
            <a:ext cx="4700857" cy="4553112"/>
          </a:xfrm>
          <a:custGeom>
            <a:avLst/>
            <a:gdLst/>
            <a:ahLst/>
            <a:cxnLst/>
            <a:rect l="l" t="t" r="r" b="b"/>
            <a:pathLst>
              <a:path w="4700857" h="4553112">
                <a:moveTo>
                  <a:pt x="0" y="0"/>
                </a:moveTo>
                <a:lnTo>
                  <a:pt x="4700858" y="0"/>
                </a:lnTo>
                <a:lnTo>
                  <a:pt x="4700858" y="4553112"/>
                </a:lnTo>
                <a:lnTo>
                  <a:pt x="0" y="45531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752" r="-1244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63784" y="6519910"/>
            <a:ext cx="4700857" cy="3576808"/>
          </a:xfrm>
          <a:custGeom>
            <a:avLst/>
            <a:gdLst/>
            <a:ahLst/>
            <a:cxnLst/>
            <a:rect l="l" t="t" r="r" b="b"/>
            <a:pathLst>
              <a:path w="4700857" h="3576808">
                <a:moveTo>
                  <a:pt x="0" y="0"/>
                </a:moveTo>
                <a:lnTo>
                  <a:pt x="4700858" y="0"/>
                </a:lnTo>
                <a:lnTo>
                  <a:pt x="4700858" y="3576808"/>
                </a:lnTo>
                <a:lnTo>
                  <a:pt x="0" y="35768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725" t="-2895" r="-15026"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7078242" y="2001877"/>
            <a:ext cx="10598638" cy="5961734"/>
          </a:xfrm>
          <a:custGeom>
            <a:avLst/>
            <a:gdLst/>
            <a:ahLst/>
            <a:cxnLst/>
            <a:rect l="l" t="t" r="r" b="b"/>
            <a:pathLst>
              <a:path w="10598638" h="5961734">
                <a:moveTo>
                  <a:pt x="0" y="0"/>
                </a:moveTo>
                <a:lnTo>
                  <a:pt x="10598639" y="0"/>
                </a:lnTo>
                <a:lnTo>
                  <a:pt x="10598639" y="5961734"/>
                </a:lnTo>
                <a:lnTo>
                  <a:pt x="0" y="59617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38888" b="-3888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57059" y="2450015"/>
            <a:ext cx="9420151" cy="5065459"/>
          </a:xfrm>
          <a:custGeom>
            <a:avLst/>
            <a:gdLst/>
            <a:ahLst/>
            <a:cxnLst/>
            <a:rect l="l" t="t" r="r" b="b"/>
            <a:pathLst>
              <a:path w="9420151" h="5065459">
                <a:moveTo>
                  <a:pt x="0" y="0"/>
                </a:moveTo>
                <a:lnTo>
                  <a:pt x="9420151" y="0"/>
                </a:lnTo>
                <a:lnTo>
                  <a:pt x="9420151" y="5065458"/>
                </a:lnTo>
                <a:lnTo>
                  <a:pt x="0" y="50654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2924237" y="133350"/>
            <a:ext cx="13276899" cy="108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02"/>
              </a:lnSpc>
            </a:pPr>
            <a:r>
              <a:rPr lang="en-US" sz="8041">
                <a:solidFill>
                  <a:srgbClr val="38B6FF"/>
                </a:solidFill>
                <a:latin typeface="League Gothic"/>
              </a:rPr>
              <a:t>Officer Ken True</a:t>
            </a:r>
          </a:p>
        </p:txBody>
      </p:sp>
      <p:sp>
        <p:nvSpPr>
          <p:cNvPr id="8" name="Freeform 8"/>
          <p:cNvSpPr/>
          <p:nvPr/>
        </p:nvSpPr>
        <p:spPr>
          <a:xfrm rot="-1581062">
            <a:off x="444387" y="5725758"/>
            <a:ext cx="1436693" cy="1127804"/>
          </a:xfrm>
          <a:custGeom>
            <a:avLst/>
            <a:gdLst/>
            <a:ahLst/>
            <a:cxnLst/>
            <a:rect l="l" t="t" r="r" b="b"/>
            <a:pathLst>
              <a:path w="1436693" h="1127804">
                <a:moveTo>
                  <a:pt x="0" y="0"/>
                </a:moveTo>
                <a:lnTo>
                  <a:pt x="1436693" y="0"/>
                </a:lnTo>
                <a:lnTo>
                  <a:pt x="1436693" y="1127804"/>
                </a:lnTo>
                <a:lnTo>
                  <a:pt x="0" y="11278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712438" y="7627881"/>
            <a:ext cx="1330247" cy="1360866"/>
          </a:xfrm>
          <a:custGeom>
            <a:avLst/>
            <a:gdLst/>
            <a:ahLst/>
            <a:cxnLst/>
            <a:rect l="l" t="t" r="r" b="b"/>
            <a:pathLst>
              <a:path w="1330247" h="1360866">
                <a:moveTo>
                  <a:pt x="0" y="0"/>
                </a:moveTo>
                <a:lnTo>
                  <a:pt x="1330247" y="0"/>
                </a:lnTo>
                <a:lnTo>
                  <a:pt x="1330247" y="1360866"/>
                </a:lnTo>
                <a:lnTo>
                  <a:pt x="0" y="13608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504759"/>
            <a:ext cx="18288000" cy="1291233"/>
          </a:xfrm>
          <a:prstGeom prst="rect">
            <a:avLst/>
          </a:prstGeom>
          <a:solidFill>
            <a:srgbClr val="363633"/>
          </a:solidFill>
        </p:spPr>
      </p:sp>
      <p:sp>
        <p:nvSpPr>
          <p:cNvPr id="3" name="Freeform 3"/>
          <p:cNvSpPr/>
          <p:nvPr/>
        </p:nvSpPr>
        <p:spPr>
          <a:xfrm rot="-5400000">
            <a:off x="9777757" y="1145418"/>
            <a:ext cx="6987720" cy="8575839"/>
          </a:xfrm>
          <a:custGeom>
            <a:avLst/>
            <a:gdLst/>
            <a:ahLst/>
            <a:cxnLst/>
            <a:rect l="l" t="t" r="r" b="b"/>
            <a:pathLst>
              <a:path w="6987720" h="8575839">
                <a:moveTo>
                  <a:pt x="0" y="0"/>
                </a:moveTo>
                <a:lnTo>
                  <a:pt x="6987721" y="0"/>
                </a:lnTo>
                <a:lnTo>
                  <a:pt x="6987721" y="8575839"/>
                </a:lnTo>
                <a:lnTo>
                  <a:pt x="0" y="8575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400000">
            <a:off x="830193" y="1145418"/>
            <a:ext cx="6987720" cy="8575839"/>
          </a:xfrm>
          <a:custGeom>
            <a:avLst/>
            <a:gdLst/>
            <a:ahLst/>
            <a:cxnLst/>
            <a:rect l="l" t="t" r="r" b="b"/>
            <a:pathLst>
              <a:path w="6987720" h="8575839">
                <a:moveTo>
                  <a:pt x="0" y="0"/>
                </a:moveTo>
                <a:lnTo>
                  <a:pt x="6987720" y="0"/>
                </a:lnTo>
                <a:lnTo>
                  <a:pt x="6987720" y="8575839"/>
                </a:lnTo>
                <a:lnTo>
                  <a:pt x="0" y="8575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34351" y="2243426"/>
            <a:ext cx="8247470" cy="6379822"/>
          </a:xfrm>
          <a:custGeom>
            <a:avLst/>
            <a:gdLst/>
            <a:ahLst/>
            <a:cxnLst/>
            <a:rect l="l" t="t" r="r" b="b"/>
            <a:pathLst>
              <a:path w="8247470" h="6379822">
                <a:moveTo>
                  <a:pt x="0" y="0"/>
                </a:moveTo>
                <a:lnTo>
                  <a:pt x="8247471" y="0"/>
                </a:lnTo>
                <a:lnTo>
                  <a:pt x="8247471" y="6379823"/>
                </a:lnTo>
                <a:lnTo>
                  <a:pt x="0" y="63798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144000" y="2238410"/>
            <a:ext cx="8255235" cy="6383317"/>
          </a:xfrm>
          <a:custGeom>
            <a:avLst/>
            <a:gdLst/>
            <a:ahLst/>
            <a:cxnLst/>
            <a:rect l="l" t="t" r="r" b="b"/>
            <a:pathLst>
              <a:path w="8255235" h="6383317">
                <a:moveTo>
                  <a:pt x="0" y="0"/>
                </a:moveTo>
                <a:lnTo>
                  <a:pt x="8255235" y="0"/>
                </a:lnTo>
                <a:lnTo>
                  <a:pt x="8255235" y="6383317"/>
                </a:lnTo>
                <a:lnTo>
                  <a:pt x="0" y="63833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02548">
            <a:off x="1129623" y="7966530"/>
            <a:ext cx="1660390" cy="1303406"/>
          </a:xfrm>
          <a:custGeom>
            <a:avLst/>
            <a:gdLst/>
            <a:ahLst/>
            <a:cxnLst/>
            <a:rect l="l" t="t" r="r" b="b"/>
            <a:pathLst>
              <a:path w="1660390" h="1303406">
                <a:moveTo>
                  <a:pt x="0" y="0"/>
                </a:moveTo>
                <a:lnTo>
                  <a:pt x="1660390" y="0"/>
                </a:lnTo>
                <a:lnTo>
                  <a:pt x="1660390" y="1303406"/>
                </a:lnTo>
                <a:lnTo>
                  <a:pt x="0" y="13034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68863">
            <a:off x="15824980" y="7798474"/>
            <a:ext cx="1289829" cy="1319519"/>
          </a:xfrm>
          <a:custGeom>
            <a:avLst/>
            <a:gdLst/>
            <a:ahLst/>
            <a:cxnLst/>
            <a:rect l="l" t="t" r="r" b="b"/>
            <a:pathLst>
              <a:path w="1289829" h="1319519">
                <a:moveTo>
                  <a:pt x="0" y="0"/>
                </a:moveTo>
                <a:lnTo>
                  <a:pt x="1289829" y="0"/>
                </a:lnTo>
                <a:lnTo>
                  <a:pt x="1289829" y="1319519"/>
                </a:lnTo>
                <a:lnTo>
                  <a:pt x="0" y="13195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-1962558" y="469177"/>
            <a:ext cx="13276899" cy="1008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90"/>
              </a:lnSpc>
            </a:pPr>
            <a:r>
              <a:rPr lang="en-US" sz="7441">
                <a:solidFill>
                  <a:srgbClr val="38B6FF"/>
                </a:solidFill>
                <a:latin typeface="League Gothic"/>
              </a:rPr>
              <a:t>Officer Charlotte Cush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873352"/>
            <a:ext cx="18288000" cy="922640"/>
          </a:xfrm>
          <a:prstGeom prst="rect">
            <a:avLst/>
          </a:prstGeom>
          <a:solidFill>
            <a:srgbClr val="363633"/>
          </a:solidFill>
        </p:spPr>
      </p:sp>
      <p:sp>
        <p:nvSpPr>
          <p:cNvPr id="3" name="Freeform 3"/>
          <p:cNvSpPr/>
          <p:nvPr/>
        </p:nvSpPr>
        <p:spPr>
          <a:xfrm>
            <a:off x="790080" y="354866"/>
            <a:ext cx="6274493" cy="4477988"/>
          </a:xfrm>
          <a:custGeom>
            <a:avLst/>
            <a:gdLst/>
            <a:ahLst/>
            <a:cxnLst/>
            <a:rect l="l" t="t" r="r" b="b"/>
            <a:pathLst>
              <a:path w="6274493" h="4477988">
                <a:moveTo>
                  <a:pt x="0" y="0"/>
                </a:moveTo>
                <a:lnTo>
                  <a:pt x="6274494" y="0"/>
                </a:lnTo>
                <a:lnTo>
                  <a:pt x="6274494" y="4477988"/>
                </a:lnTo>
                <a:lnTo>
                  <a:pt x="0" y="44779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77122" y="4947420"/>
            <a:ext cx="6387452" cy="4557339"/>
          </a:xfrm>
          <a:custGeom>
            <a:avLst/>
            <a:gdLst/>
            <a:ahLst/>
            <a:cxnLst/>
            <a:rect l="l" t="t" r="r" b="b"/>
            <a:pathLst>
              <a:path w="6387452" h="4557339">
                <a:moveTo>
                  <a:pt x="0" y="0"/>
                </a:moveTo>
                <a:lnTo>
                  <a:pt x="6387452" y="0"/>
                </a:lnTo>
                <a:lnTo>
                  <a:pt x="6387452" y="4557339"/>
                </a:lnTo>
                <a:lnTo>
                  <a:pt x="0" y="45573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329667">
            <a:off x="6048005" y="4302938"/>
            <a:ext cx="1641994" cy="1288965"/>
          </a:xfrm>
          <a:custGeom>
            <a:avLst/>
            <a:gdLst/>
            <a:ahLst/>
            <a:cxnLst/>
            <a:rect l="l" t="t" r="r" b="b"/>
            <a:pathLst>
              <a:path w="1641994" h="1288965">
                <a:moveTo>
                  <a:pt x="0" y="0"/>
                </a:moveTo>
                <a:lnTo>
                  <a:pt x="1641994" y="0"/>
                </a:lnTo>
                <a:lnTo>
                  <a:pt x="1641994" y="1288964"/>
                </a:lnTo>
                <a:lnTo>
                  <a:pt x="0" y="12889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024087" y="1085252"/>
            <a:ext cx="6478958" cy="4058248"/>
          </a:xfrm>
          <a:custGeom>
            <a:avLst/>
            <a:gdLst/>
            <a:ahLst/>
            <a:cxnLst/>
            <a:rect l="l" t="t" r="r" b="b"/>
            <a:pathLst>
              <a:path w="6478958" h="4058248">
                <a:moveTo>
                  <a:pt x="0" y="0"/>
                </a:moveTo>
                <a:lnTo>
                  <a:pt x="6478957" y="0"/>
                </a:lnTo>
                <a:lnTo>
                  <a:pt x="6478957" y="4058248"/>
                </a:lnTo>
                <a:lnTo>
                  <a:pt x="0" y="40582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984803" y="5374913"/>
            <a:ext cx="6557526" cy="4129847"/>
          </a:xfrm>
          <a:custGeom>
            <a:avLst/>
            <a:gdLst/>
            <a:ahLst/>
            <a:cxnLst/>
            <a:rect l="l" t="t" r="r" b="b"/>
            <a:pathLst>
              <a:path w="6557526" h="4129847">
                <a:moveTo>
                  <a:pt x="0" y="0"/>
                </a:moveTo>
                <a:lnTo>
                  <a:pt x="6557525" y="0"/>
                </a:lnTo>
                <a:lnTo>
                  <a:pt x="6557525" y="4129846"/>
                </a:lnTo>
                <a:lnTo>
                  <a:pt x="0" y="41298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81" b="-281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394982" y="169358"/>
            <a:ext cx="13276899" cy="859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68"/>
              </a:lnSpc>
            </a:pPr>
            <a:r>
              <a:rPr lang="en-US" sz="6341">
                <a:solidFill>
                  <a:srgbClr val="38B6FF"/>
                </a:solidFill>
                <a:latin typeface="League Gothic"/>
              </a:rPr>
              <a:t>Officer Krystina Livraga</a:t>
            </a:r>
          </a:p>
        </p:txBody>
      </p:sp>
      <p:sp>
        <p:nvSpPr>
          <p:cNvPr id="9" name="Freeform 9"/>
          <p:cNvSpPr/>
          <p:nvPr/>
        </p:nvSpPr>
        <p:spPr>
          <a:xfrm rot="2255183">
            <a:off x="15890572" y="4599971"/>
            <a:ext cx="1303514" cy="1333518"/>
          </a:xfrm>
          <a:custGeom>
            <a:avLst/>
            <a:gdLst/>
            <a:ahLst/>
            <a:cxnLst/>
            <a:rect l="l" t="t" r="r" b="b"/>
            <a:pathLst>
              <a:path w="1303514" h="1333518">
                <a:moveTo>
                  <a:pt x="0" y="0"/>
                </a:moveTo>
                <a:lnTo>
                  <a:pt x="1303513" y="0"/>
                </a:lnTo>
                <a:lnTo>
                  <a:pt x="1303513" y="1333518"/>
                </a:lnTo>
                <a:lnTo>
                  <a:pt x="0" y="13335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504759"/>
            <a:ext cx="18288000" cy="1291233"/>
          </a:xfrm>
          <a:prstGeom prst="rect">
            <a:avLst/>
          </a:prstGeom>
          <a:solidFill>
            <a:srgbClr val="363633"/>
          </a:solidFill>
        </p:spPr>
      </p:sp>
      <p:sp>
        <p:nvSpPr>
          <p:cNvPr id="3" name="Freeform 3"/>
          <p:cNvSpPr/>
          <p:nvPr/>
        </p:nvSpPr>
        <p:spPr>
          <a:xfrm>
            <a:off x="11433032" y="-1190708"/>
            <a:ext cx="7689570" cy="7689570"/>
          </a:xfrm>
          <a:custGeom>
            <a:avLst/>
            <a:gdLst/>
            <a:ahLst/>
            <a:cxnLst/>
            <a:rect l="l" t="t" r="r" b="b"/>
            <a:pathLst>
              <a:path w="7689570" h="7689570">
                <a:moveTo>
                  <a:pt x="0" y="0"/>
                </a:moveTo>
                <a:lnTo>
                  <a:pt x="7689570" y="0"/>
                </a:lnTo>
                <a:lnTo>
                  <a:pt x="7689570" y="7689570"/>
                </a:lnTo>
                <a:lnTo>
                  <a:pt x="0" y="768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097356" y="2119986"/>
            <a:ext cx="11793352" cy="7085241"/>
            <a:chOff x="0" y="0"/>
            <a:chExt cx="2259281" cy="135733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59281" cy="1357337"/>
            </a:xfrm>
            <a:custGeom>
              <a:avLst/>
              <a:gdLst/>
              <a:ahLst/>
              <a:cxnLst/>
              <a:rect l="l" t="t" r="r" b="b"/>
              <a:pathLst>
                <a:path w="2259281" h="1357337">
                  <a:moveTo>
                    <a:pt x="72211" y="0"/>
                  </a:moveTo>
                  <a:lnTo>
                    <a:pt x="2187070" y="0"/>
                  </a:lnTo>
                  <a:cubicBezTo>
                    <a:pt x="2226951" y="0"/>
                    <a:pt x="2259281" y="32330"/>
                    <a:pt x="2259281" y="72211"/>
                  </a:cubicBezTo>
                  <a:lnTo>
                    <a:pt x="2259281" y="1285126"/>
                  </a:lnTo>
                  <a:cubicBezTo>
                    <a:pt x="2259281" y="1325007"/>
                    <a:pt x="2226951" y="1357337"/>
                    <a:pt x="2187070" y="1357337"/>
                  </a:cubicBezTo>
                  <a:lnTo>
                    <a:pt x="72211" y="1357337"/>
                  </a:lnTo>
                  <a:cubicBezTo>
                    <a:pt x="32330" y="1357337"/>
                    <a:pt x="0" y="1325007"/>
                    <a:pt x="0" y="1285126"/>
                  </a:cubicBezTo>
                  <a:lnTo>
                    <a:pt x="0" y="72211"/>
                  </a:lnTo>
                  <a:cubicBezTo>
                    <a:pt x="0" y="32330"/>
                    <a:pt x="32330" y="0"/>
                    <a:pt x="72211" y="0"/>
                  </a:cubicBezTo>
                  <a:close/>
                </a:path>
              </a:pathLst>
            </a:custGeom>
            <a:solidFill>
              <a:srgbClr val="CAF3FF"/>
            </a:solidFill>
            <a:ln w="76200" cap="rnd">
              <a:solidFill>
                <a:srgbClr val="363633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259281" cy="1395437"/>
            </a:xfrm>
            <a:prstGeom prst="rect">
              <a:avLst/>
            </a:prstGeom>
          </p:spPr>
          <p:txBody>
            <a:bodyPr lIns="55375" tIns="55375" rIns="55375" bIns="55375" rtlCol="0" anchor="ctr"/>
            <a:lstStyle/>
            <a:p>
              <a:pPr marL="517754" lvl="1" indent="-258877" algn="ctr">
                <a:lnSpc>
                  <a:spcPts val="3357"/>
                </a:lnSpc>
                <a:buFont typeface="Arial"/>
                <a:buChar char="•"/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554306">
            <a:off x="798510" y="895562"/>
            <a:ext cx="3555497" cy="2448849"/>
          </a:xfrm>
          <a:custGeom>
            <a:avLst/>
            <a:gdLst/>
            <a:ahLst/>
            <a:cxnLst/>
            <a:rect l="l" t="t" r="r" b="b"/>
            <a:pathLst>
              <a:path w="3555497" h="2448849">
                <a:moveTo>
                  <a:pt x="0" y="0"/>
                </a:moveTo>
                <a:lnTo>
                  <a:pt x="3555497" y="0"/>
                </a:lnTo>
                <a:lnTo>
                  <a:pt x="3555497" y="2448849"/>
                </a:lnTo>
                <a:lnTo>
                  <a:pt x="0" y="24488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117876" y="449892"/>
            <a:ext cx="15170124" cy="1374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43"/>
              </a:lnSpc>
            </a:pPr>
            <a:r>
              <a:rPr lang="en-US" sz="10140">
                <a:solidFill>
                  <a:srgbClr val="38B6FF"/>
                </a:solidFill>
                <a:latin typeface="League Gothic"/>
              </a:rPr>
              <a:t>How You Can Help!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717261" y="2271586"/>
            <a:ext cx="10230724" cy="1579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2"/>
              </a:lnSpc>
            </a:pPr>
            <a:r>
              <a:rPr lang="en-US" sz="4566">
                <a:solidFill>
                  <a:srgbClr val="000000"/>
                </a:solidFill>
                <a:latin typeface="Montserrat Bold"/>
              </a:rPr>
              <a:t>If You See Something </a:t>
            </a:r>
          </a:p>
          <a:p>
            <a:pPr algn="ctr">
              <a:lnSpc>
                <a:spcPts val="6392"/>
              </a:lnSpc>
            </a:pPr>
            <a:r>
              <a:rPr lang="en-US" sz="4566">
                <a:solidFill>
                  <a:srgbClr val="000000"/>
                </a:solidFill>
                <a:latin typeface="Montserrat Bold"/>
              </a:rPr>
              <a:t>Say Something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896305" y="4162560"/>
            <a:ext cx="12195453" cy="49640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77917" lvl="1" indent="-438958">
              <a:lnSpc>
                <a:spcPts val="5692"/>
              </a:lnSpc>
              <a:buFont typeface="Arial"/>
              <a:buChar char="•"/>
            </a:pPr>
            <a:r>
              <a:rPr lang="en-US" sz="4066">
                <a:solidFill>
                  <a:srgbClr val="000000"/>
                </a:solidFill>
                <a:latin typeface="Montserrat Bold"/>
              </a:rPr>
              <a:t>Illegal Activity / Trespassing</a:t>
            </a:r>
          </a:p>
          <a:p>
            <a:pPr marL="877917" lvl="1" indent="-438958">
              <a:lnSpc>
                <a:spcPts val="5692"/>
              </a:lnSpc>
              <a:buFont typeface="Arial"/>
              <a:buChar char="•"/>
            </a:pPr>
            <a:r>
              <a:rPr lang="en-US" sz="4066">
                <a:solidFill>
                  <a:srgbClr val="000000"/>
                </a:solidFill>
                <a:latin typeface="Montserrat Bold"/>
              </a:rPr>
              <a:t>Property Looks Unsecure</a:t>
            </a:r>
          </a:p>
          <a:p>
            <a:pPr marL="877917" lvl="1" indent="-438958">
              <a:lnSpc>
                <a:spcPts val="5692"/>
              </a:lnSpc>
              <a:buFont typeface="Arial"/>
              <a:buChar char="•"/>
            </a:pPr>
            <a:r>
              <a:rPr lang="en-US" sz="4066">
                <a:solidFill>
                  <a:srgbClr val="000000"/>
                </a:solidFill>
                <a:latin typeface="Montserrat Bold"/>
              </a:rPr>
              <a:t>Signs of Neglect / Property Maintenance</a:t>
            </a:r>
          </a:p>
          <a:p>
            <a:pPr marL="1755834" lvl="2" indent="-585278">
              <a:lnSpc>
                <a:spcPts val="5692"/>
              </a:lnSpc>
              <a:buFont typeface="Arial"/>
              <a:buChar char="⚬"/>
            </a:pPr>
            <a:r>
              <a:rPr lang="en-US" sz="4066">
                <a:solidFill>
                  <a:srgbClr val="000000"/>
                </a:solidFill>
                <a:latin typeface="Montserrat Bold"/>
              </a:rPr>
              <a:t>Accumulation of trash</a:t>
            </a:r>
          </a:p>
          <a:p>
            <a:pPr marL="1755834" lvl="2" indent="-585278">
              <a:lnSpc>
                <a:spcPts val="5692"/>
              </a:lnSpc>
              <a:buFont typeface="Arial"/>
              <a:buChar char="⚬"/>
            </a:pPr>
            <a:r>
              <a:rPr lang="en-US" sz="4066">
                <a:solidFill>
                  <a:srgbClr val="000000"/>
                </a:solidFill>
                <a:latin typeface="Montserrat Bold"/>
              </a:rPr>
              <a:t>Overgrown landscaping</a:t>
            </a:r>
          </a:p>
          <a:p>
            <a:pPr marL="1755834" lvl="2" indent="-585278">
              <a:lnSpc>
                <a:spcPts val="5692"/>
              </a:lnSpc>
              <a:buFont typeface="Arial"/>
              <a:buChar char="⚬"/>
            </a:pPr>
            <a:r>
              <a:rPr lang="en-US" sz="4066">
                <a:solidFill>
                  <a:srgbClr val="000000"/>
                </a:solidFill>
                <a:latin typeface="Montserrat Bold"/>
              </a:rPr>
              <a:t>Graffiti</a:t>
            </a:r>
          </a:p>
          <a:p>
            <a:pPr>
              <a:lnSpc>
                <a:spcPts val="5692"/>
              </a:lnSpc>
            </a:pPr>
            <a:endParaRPr lang="en-US" sz="4066">
              <a:solidFill>
                <a:srgbClr val="000000"/>
              </a:solidFill>
              <a:latin typeface="Montserrat 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H="1" flipV="1">
            <a:off x="11853267" y="5143500"/>
            <a:ext cx="6434733" cy="6434733"/>
          </a:xfrm>
          <a:custGeom>
            <a:avLst/>
            <a:gdLst/>
            <a:ahLst/>
            <a:cxnLst/>
            <a:rect l="l" t="t" r="r" b="b"/>
            <a:pathLst>
              <a:path w="6434733" h="6434733">
                <a:moveTo>
                  <a:pt x="6434733" y="6434733"/>
                </a:moveTo>
                <a:lnTo>
                  <a:pt x="0" y="6434733"/>
                </a:lnTo>
                <a:lnTo>
                  <a:pt x="0" y="0"/>
                </a:lnTo>
                <a:lnTo>
                  <a:pt x="6434733" y="0"/>
                </a:lnTo>
                <a:lnTo>
                  <a:pt x="6434733" y="6434733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2708811" y="601014"/>
            <a:ext cx="12820339" cy="9049651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Freeform 4"/>
          <p:cNvSpPr/>
          <p:nvPr/>
        </p:nvSpPr>
        <p:spPr>
          <a:xfrm rot="-5400000">
            <a:off x="0" y="-1071563"/>
            <a:ext cx="6434733" cy="6434733"/>
          </a:xfrm>
          <a:custGeom>
            <a:avLst/>
            <a:gdLst/>
            <a:ahLst/>
            <a:cxnLst/>
            <a:rect l="l" t="t" r="r" b="b"/>
            <a:pathLst>
              <a:path w="6434733" h="6434733">
                <a:moveTo>
                  <a:pt x="0" y="0"/>
                </a:moveTo>
                <a:lnTo>
                  <a:pt x="6434733" y="0"/>
                </a:lnTo>
                <a:lnTo>
                  <a:pt x="6434733" y="6434733"/>
                </a:lnTo>
                <a:lnTo>
                  <a:pt x="0" y="6434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337704" y="1460524"/>
            <a:ext cx="11562553" cy="7330630"/>
            <a:chOff x="0" y="0"/>
            <a:chExt cx="15416737" cy="9774173"/>
          </a:xfrm>
        </p:grpSpPr>
        <p:sp>
          <p:nvSpPr>
            <p:cNvPr id="6" name="TextBox 6"/>
            <p:cNvSpPr txBox="1"/>
            <p:nvPr/>
          </p:nvSpPr>
          <p:spPr>
            <a:xfrm>
              <a:off x="0" y="190500"/>
              <a:ext cx="15416737" cy="18203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896"/>
                </a:lnSpc>
              </a:pPr>
              <a:r>
                <a:rPr lang="en-US" sz="9896" spc="494">
                  <a:solidFill>
                    <a:srgbClr val="363633"/>
                  </a:solidFill>
                  <a:latin typeface="League Gothic"/>
                </a:rPr>
                <a:t>CONTACT INFORMATION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043047"/>
              <a:ext cx="15416737" cy="594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7"/>
                </a:lnSpc>
              </a:pPr>
              <a:r>
                <a:rPr lang="en-US" sz="3463" spc="-69">
                  <a:solidFill>
                    <a:srgbClr val="363633"/>
                  </a:solidFill>
                  <a:latin typeface="Source Sans Pro Bold"/>
                </a:rPr>
                <a:t>Code Enforcement Email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925412"/>
              <a:ext cx="15416737" cy="4777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1"/>
                </a:lnSpc>
              </a:pPr>
              <a:r>
                <a:rPr lang="en-US" sz="2144">
                  <a:solidFill>
                    <a:srgbClr val="363633"/>
                  </a:solidFill>
                  <a:latin typeface="Source Sans Pro"/>
                </a:rPr>
                <a:t>ce@ci.monrovia.ca.us</a:t>
              </a:r>
            </a:p>
          </p:txBody>
        </p:sp>
        <p:sp>
          <p:nvSpPr>
            <p:cNvPr id="9" name="AutoShape 9"/>
            <p:cNvSpPr/>
            <p:nvPr/>
          </p:nvSpPr>
          <p:spPr>
            <a:xfrm>
              <a:off x="6803473" y="2233689"/>
              <a:ext cx="1809791" cy="188520"/>
            </a:xfrm>
            <a:prstGeom prst="rect">
              <a:avLst/>
            </a:prstGeom>
            <a:solidFill>
              <a:srgbClr val="CAF3FF"/>
            </a:solidFill>
          </p:spPr>
        </p:sp>
        <p:sp>
          <p:nvSpPr>
            <p:cNvPr id="10" name="AutoShape 10"/>
            <p:cNvSpPr/>
            <p:nvPr/>
          </p:nvSpPr>
          <p:spPr>
            <a:xfrm>
              <a:off x="6803473" y="4919205"/>
              <a:ext cx="1809791" cy="188520"/>
            </a:xfrm>
            <a:prstGeom prst="rect">
              <a:avLst/>
            </a:prstGeom>
            <a:solidFill>
              <a:srgbClr val="CAF3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5728563"/>
              <a:ext cx="15416737" cy="594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7"/>
                </a:lnSpc>
              </a:pPr>
              <a:r>
                <a:rPr lang="en-US" sz="3463" spc="-69">
                  <a:solidFill>
                    <a:srgbClr val="363633"/>
                  </a:solidFill>
                  <a:latin typeface="Source Sans Pro Bold"/>
                </a:rPr>
                <a:t>Code Enforcement Phone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6610928"/>
              <a:ext cx="15416737" cy="4777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1"/>
                </a:lnSpc>
              </a:pPr>
              <a:r>
                <a:rPr lang="en-US" sz="2144">
                  <a:solidFill>
                    <a:srgbClr val="363633"/>
                  </a:solidFill>
                  <a:latin typeface="Source Sans Pro"/>
                </a:rPr>
                <a:t>(626)932-5582</a:t>
              </a:r>
            </a:p>
          </p:txBody>
        </p:sp>
        <p:sp>
          <p:nvSpPr>
            <p:cNvPr id="13" name="AutoShape 13"/>
            <p:cNvSpPr/>
            <p:nvPr/>
          </p:nvSpPr>
          <p:spPr>
            <a:xfrm>
              <a:off x="6803473" y="7604721"/>
              <a:ext cx="1809791" cy="188520"/>
            </a:xfrm>
            <a:prstGeom prst="rect">
              <a:avLst/>
            </a:prstGeom>
            <a:solidFill>
              <a:srgbClr val="CAF3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8414079"/>
              <a:ext cx="15416737" cy="5948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17"/>
                </a:lnSpc>
              </a:pPr>
              <a:r>
                <a:rPr lang="en-US" sz="3463" spc="-69">
                  <a:solidFill>
                    <a:srgbClr val="363633"/>
                  </a:solidFill>
                  <a:latin typeface="Source Sans Pro Bold"/>
                </a:rPr>
                <a:t>Non-Emergency Police Line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9296444"/>
              <a:ext cx="15416737" cy="4777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01"/>
                </a:lnSpc>
              </a:pPr>
              <a:r>
                <a:rPr lang="en-US" sz="2144">
                  <a:solidFill>
                    <a:srgbClr val="363633"/>
                  </a:solidFill>
                  <a:latin typeface="Source Sans Pro"/>
                </a:rPr>
                <a:t>(626) 256-8000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504759"/>
            <a:ext cx="18288000" cy="1291233"/>
          </a:xfrm>
          <a:prstGeom prst="rect">
            <a:avLst/>
          </a:prstGeom>
          <a:solidFill>
            <a:srgbClr val="363633"/>
          </a:solidFill>
        </p:spPr>
      </p:sp>
      <p:sp>
        <p:nvSpPr>
          <p:cNvPr id="3" name="Freeform 3"/>
          <p:cNvSpPr/>
          <p:nvPr/>
        </p:nvSpPr>
        <p:spPr>
          <a:xfrm>
            <a:off x="11433032" y="-1291233"/>
            <a:ext cx="7689570" cy="7689570"/>
          </a:xfrm>
          <a:custGeom>
            <a:avLst/>
            <a:gdLst/>
            <a:ahLst/>
            <a:cxnLst/>
            <a:rect l="l" t="t" r="r" b="b"/>
            <a:pathLst>
              <a:path w="7689570" h="7689570">
                <a:moveTo>
                  <a:pt x="0" y="0"/>
                </a:moveTo>
                <a:lnTo>
                  <a:pt x="7689570" y="0"/>
                </a:lnTo>
                <a:lnTo>
                  <a:pt x="7689570" y="7689570"/>
                </a:lnTo>
                <a:lnTo>
                  <a:pt x="0" y="768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22823" y="2335747"/>
            <a:ext cx="4042355" cy="5029368"/>
          </a:xfrm>
          <a:custGeom>
            <a:avLst/>
            <a:gdLst/>
            <a:ahLst/>
            <a:cxnLst/>
            <a:rect l="l" t="t" r="r" b="b"/>
            <a:pathLst>
              <a:path w="4042355" h="5029368">
                <a:moveTo>
                  <a:pt x="0" y="0"/>
                </a:moveTo>
                <a:lnTo>
                  <a:pt x="4042354" y="0"/>
                </a:lnTo>
                <a:lnTo>
                  <a:pt x="4042354" y="5029369"/>
                </a:lnTo>
                <a:lnTo>
                  <a:pt x="0" y="5029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504759"/>
            <a:ext cx="18288000" cy="1291233"/>
          </a:xfrm>
          <a:prstGeom prst="rect">
            <a:avLst/>
          </a:prstGeom>
          <a:solidFill>
            <a:srgbClr val="363633"/>
          </a:solidFill>
        </p:spPr>
      </p:sp>
      <p:sp>
        <p:nvSpPr>
          <p:cNvPr id="3" name="Freeform 3"/>
          <p:cNvSpPr/>
          <p:nvPr/>
        </p:nvSpPr>
        <p:spPr>
          <a:xfrm>
            <a:off x="11433032" y="-1291233"/>
            <a:ext cx="7689570" cy="7689570"/>
          </a:xfrm>
          <a:custGeom>
            <a:avLst/>
            <a:gdLst/>
            <a:ahLst/>
            <a:cxnLst/>
            <a:rect l="l" t="t" r="r" b="b"/>
            <a:pathLst>
              <a:path w="7689570" h="7689570">
                <a:moveTo>
                  <a:pt x="0" y="0"/>
                </a:moveTo>
                <a:lnTo>
                  <a:pt x="7689570" y="0"/>
                </a:lnTo>
                <a:lnTo>
                  <a:pt x="7689570" y="7689570"/>
                </a:lnTo>
                <a:lnTo>
                  <a:pt x="0" y="768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7686384" y="1028700"/>
            <a:ext cx="7938644" cy="7920291"/>
            <a:chOff x="0" y="0"/>
            <a:chExt cx="1520825" cy="15173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20825" cy="1517309"/>
            </a:xfrm>
            <a:custGeom>
              <a:avLst/>
              <a:gdLst/>
              <a:ahLst/>
              <a:cxnLst/>
              <a:rect l="l" t="t" r="r" b="b"/>
              <a:pathLst>
                <a:path w="1520825" h="1517309">
                  <a:moveTo>
                    <a:pt x="107274" y="0"/>
                  </a:moveTo>
                  <a:lnTo>
                    <a:pt x="1413551" y="0"/>
                  </a:lnTo>
                  <a:cubicBezTo>
                    <a:pt x="1472797" y="0"/>
                    <a:pt x="1520825" y="48028"/>
                    <a:pt x="1520825" y="107274"/>
                  </a:cubicBezTo>
                  <a:lnTo>
                    <a:pt x="1520825" y="1410035"/>
                  </a:lnTo>
                  <a:cubicBezTo>
                    <a:pt x="1520825" y="1469281"/>
                    <a:pt x="1472797" y="1517309"/>
                    <a:pt x="1413551" y="1517309"/>
                  </a:cubicBezTo>
                  <a:lnTo>
                    <a:pt x="107274" y="1517309"/>
                  </a:lnTo>
                  <a:cubicBezTo>
                    <a:pt x="48028" y="1517309"/>
                    <a:pt x="0" y="1469281"/>
                    <a:pt x="0" y="1410035"/>
                  </a:cubicBezTo>
                  <a:lnTo>
                    <a:pt x="0" y="107274"/>
                  </a:lnTo>
                  <a:cubicBezTo>
                    <a:pt x="0" y="48028"/>
                    <a:pt x="48028" y="0"/>
                    <a:pt x="107274" y="0"/>
                  </a:cubicBezTo>
                  <a:close/>
                </a:path>
              </a:pathLst>
            </a:custGeom>
            <a:solidFill>
              <a:srgbClr val="CAF3FF"/>
            </a:solidFill>
            <a:ln w="76200" cap="rnd">
              <a:solidFill>
                <a:srgbClr val="363633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520825" cy="1555409"/>
            </a:xfrm>
            <a:prstGeom prst="rect">
              <a:avLst/>
            </a:prstGeom>
          </p:spPr>
          <p:txBody>
            <a:bodyPr lIns="55375" tIns="55375" rIns="55375" bIns="55375" rtlCol="0" anchor="ctr"/>
            <a:lstStyle/>
            <a:p>
              <a:pPr algn="ctr">
                <a:lnSpc>
                  <a:spcPts val="3357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360394" y="1930620"/>
            <a:ext cx="5259130" cy="5708689"/>
          </a:xfrm>
          <a:custGeom>
            <a:avLst/>
            <a:gdLst/>
            <a:ahLst/>
            <a:cxnLst/>
            <a:rect l="l" t="t" r="r" b="b"/>
            <a:pathLst>
              <a:path w="5259130" h="5708689">
                <a:moveTo>
                  <a:pt x="0" y="0"/>
                </a:moveTo>
                <a:lnTo>
                  <a:pt x="5259129" y="0"/>
                </a:lnTo>
                <a:lnTo>
                  <a:pt x="5259129" y="5708689"/>
                </a:lnTo>
                <a:lnTo>
                  <a:pt x="0" y="57086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135385" y="1642704"/>
            <a:ext cx="7142433" cy="6498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5854" lvl="1" indent="-307927">
              <a:lnSpc>
                <a:spcPts val="3993"/>
              </a:lnSpc>
              <a:buFont typeface="Arial"/>
              <a:buChar char="•"/>
            </a:pPr>
            <a:r>
              <a:rPr lang="en-US" sz="2852">
                <a:solidFill>
                  <a:srgbClr val="000000"/>
                </a:solidFill>
                <a:latin typeface="Montserrat"/>
              </a:rPr>
              <a:t>Causes for long-term vacant properties</a:t>
            </a:r>
          </a:p>
          <a:p>
            <a:pPr>
              <a:lnSpc>
                <a:spcPts val="3993"/>
              </a:lnSpc>
            </a:pPr>
            <a:endParaRPr lang="en-US" sz="2852">
              <a:solidFill>
                <a:srgbClr val="000000"/>
              </a:solidFill>
              <a:latin typeface="Montserrat"/>
            </a:endParaRPr>
          </a:p>
          <a:p>
            <a:pPr marL="615854" lvl="1" indent="-307927">
              <a:lnSpc>
                <a:spcPts val="3993"/>
              </a:lnSpc>
              <a:buFont typeface="Arial"/>
              <a:buChar char="•"/>
            </a:pPr>
            <a:r>
              <a:rPr lang="en-US" sz="2852">
                <a:solidFill>
                  <a:srgbClr val="000000"/>
                </a:solidFill>
                <a:latin typeface="Montserrat"/>
              </a:rPr>
              <a:t>Consequences of long-term vacant properties - Attractive Nuisance</a:t>
            </a:r>
          </a:p>
          <a:p>
            <a:pPr>
              <a:lnSpc>
                <a:spcPts val="3993"/>
              </a:lnSpc>
            </a:pPr>
            <a:endParaRPr lang="en-US" sz="2852">
              <a:solidFill>
                <a:srgbClr val="000000"/>
              </a:solidFill>
              <a:latin typeface="Montserrat"/>
            </a:endParaRPr>
          </a:p>
          <a:p>
            <a:pPr marL="615854" lvl="1" indent="-307927">
              <a:lnSpc>
                <a:spcPts val="3993"/>
              </a:lnSpc>
              <a:buFont typeface="Arial"/>
              <a:buChar char="•"/>
            </a:pPr>
            <a:r>
              <a:rPr lang="en-US" sz="2852">
                <a:solidFill>
                  <a:srgbClr val="000000"/>
                </a:solidFill>
                <a:latin typeface="Montserrat"/>
              </a:rPr>
              <a:t>Identifying vacant properties</a:t>
            </a:r>
          </a:p>
          <a:p>
            <a:pPr>
              <a:lnSpc>
                <a:spcPts val="3993"/>
              </a:lnSpc>
            </a:pPr>
            <a:r>
              <a:rPr lang="en-US" sz="2852">
                <a:solidFill>
                  <a:srgbClr val="000000"/>
                </a:solidFill>
                <a:latin typeface="Montserrat"/>
              </a:rPr>
              <a:t> </a:t>
            </a:r>
          </a:p>
          <a:p>
            <a:pPr marL="615854" lvl="1" indent="-307927">
              <a:lnSpc>
                <a:spcPts val="3993"/>
              </a:lnSpc>
              <a:buFont typeface="Arial"/>
              <a:buChar char="•"/>
            </a:pPr>
            <a:r>
              <a:rPr lang="en-US" sz="2852">
                <a:solidFill>
                  <a:srgbClr val="000000"/>
                </a:solidFill>
                <a:latin typeface="Montserrat"/>
              </a:rPr>
              <a:t>The Code Enforcement Process</a:t>
            </a:r>
          </a:p>
          <a:p>
            <a:pPr>
              <a:lnSpc>
                <a:spcPts val="3993"/>
              </a:lnSpc>
            </a:pPr>
            <a:endParaRPr lang="en-US" sz="2852">
              <a:solidFill>
                <a:srgbClr val="000000"/>
              </a:solidFill>
              <a:latin typeface="Montserrat"/>
            </a:endParaRPr>
          </a:p>
          <a:p>
            <a:pPr marL="615854" lvl="1" indent="-307927">
              <a:lnSpc>
                <a:spcPts val="3993"/>
              </a:lnSpc>
              <a:buFont typeface="Arial"/>
              <a:buChar char="•"/>
            </a:pPr>
            <a:r>
              <a:rPr lang="en-US" sz="2852">
                <a:solidFill>
                  <a:srgbClr val="000000"/>
                </a:solidFill>
                <a:latin typeface="Montserrat"/>
              </a:rPr>
              <a:t>Code Enforcement Success Stories</a:t>
            </a:r>
          </a:p>
          <a:p>
            <a:pPr>
              <a:lnSpc>
                <a:spcPts val="3993"/>
              </a:lnSpc>
            </a:pPr>
            <a:endParaRPr lang="en-US" sz="2852">
              <a:solidFill>
                <a:srgbClr val="000000"/>
              </a:solidFill>
              <a:latin typeface="Montserrat"/>
            </a:endParaRPr>
          </a:p>
          <a:p>
            <a:pPr marL="615854" lvl="1" indent="-307927">
              <a:lnSpc>
                <a:spcPts val="3993"/>
              </a:lnSpc>
              <a:buFont typeface="Arial"/>
              <a:buChar char="•"/>
            </a:pPr>
            <a:r>
              <a:rPr lang="en-US" sz="2852">
                <a:solidFill>
                  <a:srgbClr val="000000"/>
                </a:solidFill>
                <a:latin typeface="Montserrat"/>
              </a:rPr>
              <a:t>How you can help!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504759"/>
            <a:ext cx="18288000" cy="1291233"/>
          </a:xfrm>
          <a:prstGeom prst="rect">
            <a:avLst/>
          </a:prstGeom>
          <a:solidFill>
            <a:srgbClr val="363633"/>
          </a:solidFill>
        </p:spPr>
      </p:sp>
      <p:sp>
        <p:nvSpPr>
          <p:cNvPr id="3" name="Freeform 3"/>
          <p:cNvSpPr/>
          <p:nvPr/>
        </p:nvSpPr>
        <p:spPr>
          <a:xfrm>
            <a:off x="11433032" y="-1291233"/>
            <a:ext cx="7689570" cy="7689570"/>
          </a:xfrm>
          <a:custGeom>
            <a:avLst/>
            <a:gdLst/>
            <a:ahLst/>
            <a:cxnLst/>
            <a:rect l="l" t="t" r="r" b="b"/>
            <a:pathLst>
              <a:path w="7689570" h="7689570">
                <a:moveTo>
                  <a:pt x="0" y="0"/>
                </a:moveTo>
                <a:lnTo>
                  <a:pt x="7689570" y="0"/>
                </a:lnTo>
                <a:lnTo>
                  <a:pt x="7689570" y="7689570"/>
                </a:lnTo>
                <a:lnTo>
                  <a:pt x="0" y="768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512184" y="3016379"/>
            <a:ext cx="13263632" cy="5344315"/>
            <a:chOff x="0" y="0"/>
            <a:chExt cx="2540946" cy="102382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40946" cy="1023823"/>
            </a:xfrm>
            <a:custGeom>
              <a:avLst/>
              <a:gdLst/>
              <a:ahLst/>
              <a:cxnLst/>
              <a:rect l="l" t="t" r="r" b="b"/>
              <a:pathLst>
                <a:path w="2540946" h="1023823">
                  <a:moveTo>
                    <a:pt x="64206" y="0"/>
                  </a:moveTo>
                  <a:lnTo>
                    <a:pt x="2476740" y="0"/>
                  </a:lnTo>
                  <a:cubicBezTo>
                    <a:pt x="2493768" y="0"/>
                    <a:pt x="2510099" y="6765"/>
                    <a:pt x="2522140" y="18806"/>
                  </a:cubicBezTo>
                  <a:cubicBezTo>
                    <a:pt x="2534182" y="30847"/>
                    <a:pt x="2540946" y="47178"/>
                    <a:pt x="2540946" y="64206"/>
                  </a:cubicBezTo>
                  <a:lnTo>
                    <a:pt x="2540946" y="959617"/>
                  </a:lnTo>
                  <a:cubicBezTo>
                    <a:pt x="2540946" y="995077"/>
                    <a:pt x="2512200" y="1023823"/>
                    <a:pt x="2476740" y="1023823"/>
                  </a:cubicBezTo>
                  <a:lnTo>
                    <a:pt x="64206" y="1023823"/>
                  </a:lnTo>
                  <a:cubicBezTo>
                    <a:pt x="47178" y="1023823"/>
                    <a:pt x="30847" y="1017059"/>
                    <a:pt x="18806" y="1005018"/>
                  </a:cubicBezTo>
                  <a:cubicBezTo>
                    <a:pt x="6765" y="992977"/>
                    <a:pt x="0" y="976645"/>
                    <a:pt x="0" y="959617"/>
                  </a:cubicBezTo>
                  <a:lnTo>
                    <a:pt x="0" y="64206"/>
                  </a:lnTo>
                  <a:cubicBezTo>
                    <a:pt x="0" y="47178"/>
                    <a:pt x="6765" y="30847"/>
                    <a:pt x="18806" y="18806"/>
                  </a:cubicBezTo>
                  <a:cubicBezTo>
                    <a:pt x="30847" y="6765"/>
                    <a:pt x="47178" y="0"/>
                    <a:pt x="64206" y="0"/>
                  </a:cubicBezTo>
                  <a:close/>
                </a:path>
              </a:pathLst>
            </a:custGeom>
            <a:solidFill>
              <a:srgbClr val="CAF3FF"/>
            </a:solidFill>
            <a:ln w="76200" cap="rnd">
              <a:solidFill>
                <a:srgbClr val="363633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540946" cy="1061923"/>
            </a:xfrm>
            <a:prstGeom prst="rect">
              <a:avLst/>
            </a:prstGeom>
          </p:spPr>
          <p:txBody>
            <a:bodyPr lIns="55375" tIns="55375" rIns="55375" bIns="55375" rtlCol="0" anchor="ctr"/>
            <a:lstStyle/>
            <a:p>
              <a:pPr algn="ctr">
                <a:lnSpc>
                  <a:spcPts val="3357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3985871" y="3642738"/>
            <a:ext cx="10091461" cy="3734001"/>
          </a:xfrm>
          <a:custGeom>
            <a:avLst/>
            <a:gdLst/>
            <a:ahLst/>
            <a:cxnLst/>
            <a:rect l="l" t="t" r="r" b="b"/>
            <a:pathLst>
              <a:path w="10091461" h="3734001">
                <a:moveTo>
                  <a:pt x="0" y="0"/>
                </a:moveTo>
                <a:lnTo>
                  <a:pt x="10091461" y="0"/>
                </a:lnTo>
                <a:lnTo>
                  <a:pt x="10091461" y="3734001"/>
                </a:lnTo>
                <a:lnTo>
                  <a:pt x="0" y="37340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9" t="-1667" r="-89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555813" y="1170994"/>
            <a:ext cx="13176374" cy="1382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343"/>
              </a:lnSpc>
            </a:pPr>
            <a:r>
              <a:rPr lang="en-US" sz="10140">
                <a:solidFill>
                  <a:srgbClr val="38B6FF"/>
                </a:solidFill>
                <a:latin typeface="League Gothic"/>
              </a:rPr>
              <a:t>MEET YOUR CODE ENFORCMENT TEAM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504759"/>
            <a:ext cx="18288000" cy="1291233"/>
          </a:xfrm>
          <a:prstGeom prst="rect">
            <a:avLst/>
          </a:prstGeom>
          <a:solidFill>
            <a:srgbClr val="363633"/>
          </a:solidFill>
        </p:spPr>
      </p:sp>
      <p:sp>
        <p:nvSpPr>
          <p:cNvPr id="3" name="Freeform 3"/>
          <p:cNvSpPr/>
          <p:nvPr/>
        </p:nvSpPr>
        <p:spPr>
          <a:xfrm>
            <a:off x="11433032" y="-1291233"/>
            <a:ext cx="7689570" cy="7689570"/>
          </a:xfrm>
          <a:custGeom>
            <a:avLst/>
            <a:gdLst/>
            <a:ahLst/>
            <a:cxnLst/>
            <a:rect l="l" t="t" r="r" b="b"/>
            <a:pathLst>
              <a:path w="7689570" h="7689570">
                <a:moveTo>
                  <a:pt x="0" y="0"/>
                </a:moveTo>
                <a:lnTo>
                  <a:pt x="7689570" y="0"/>
                </a:lnTo>
                <a:lnTo>
                  <a:pt x="7689570" y="7689570"/>
                </a:lnTo>
                <a:lnTo>
                  <a:pt x="0" y="768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512184" y="3016379"/>
            <a:ext cx="13263632" cy="5344315"/>
            <a:chOff x="0" y="0"/>
            <a:chExt cx="2540946" cy="102382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40946" cy="1023823"/>
            </a:xfrm>
            <a:custGeom>
              <a:avLst/>
              <a:gdLst/>
              <a:ahLst/>
              <a:cxnLst/>
              <a:rect l="l" t="t" r="r" b="b"/>
              <a:pathLst>
                <a:path w="2540946" h="1023823">
                  <a:moveTo>
                    <a:pt x="64206" y="0"/>
                  </a:moveTo>
                  <a:lnTo>
                    <a:pt x="2476740" y="0"/>
                  </a:lnTo>
                  <a:cubicBezTo>
                    <a:pt x="2493768" y="0"/>
                    <a:pt x="2510099" y="6765"/>
                    <a:pt x="2522140" y="18806"/>
                  </a:cubicBezTo>
                  <a:cubicBezTo>
                    <a:pt x="2534182" y="30847"/>
                    <a:pt x="2540946" y="47178"/>
                    <a:pt x="2540946" y="64206"/>
                  </a:cubicBezTo>
                  <a:lnTo>
                    <a:pt x="2540946" y="959617"/>
                  </a:lnTo>
                  <a:cubicBezTo>
                    <a:pt x="2540946" y="995077"/>
                    <a:pt x="2512200" y="1023823"/>
                    <a:pt x="2476740" y="1023823"/>
                  </a:cubicBezTo>
                  <a:lnTo>
                    <a:pt x="64206" y="1023823"/>
                  </a:lnTo>
                  <a:cubicBezTo>
                    <a:pt x="47178" y="1023823"/>
                    <a:pt x="30847" y="1017059"/>
                    <a:pt x="18806" y="1005018"/>
                  </a:cubicBezTo>
                  <a:cubicBezTo>
                    <a:pt x="6765" y="992977"/>
                    <a:pt x="0" y="976645"/>
                    <a:pt x="0" y="959617"/>
                  </a:cubicBezTo>
                  <a:lnTo>
                    <a:pt x="0" y="64206"/>
                  </a:lnTo>
                  <a:cubicBezTo>
                    <a:pt x="0" y="47178"/>
                    <a:pt x="6765" y="30847"/>
                    <a:pt x="18806" y="18806"/>
                  </a:cubicBezTo>
                  <a:cubicBezTo>
                    <a:pt x="30847" y="6765"/>
                    <a:pt x="47178" y="0"/>
                    <a:pt x="64206" y="0"/>
                  </a:cubicBezTo>
                  <a:close/>
                </a:path>
              </a:pathLst>
            </a:custGeom>
            <a:solidFill>
              <a:srgbClr val="CAF3FF"/>
            </a:solidFill>
            <a:ln w="76200" cap="rnd">
              <a:solidFill>
                <a:srgbClr val="363633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540946" cy="1061923"/>
            </a:xfrm>
            <a:prstGeom prst="rect">
              <a:avLst/>
            </a:prstGeom>
          </p:spPr>
          <p:txBody>
            <a:bodyPr lIns="55375" tIns="55375" rIns="55375" bIns="55375" rtlCol="0" anchor="ctr"/>
            <a:lstStyle/>
            <a:p>
              <a:pPr algn="ctr">
                <a:lnSpc>
                  <a:spcPts val="3357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0" y="0"/>
            <a:ext cx="4331368" cy="4114800"/>
          </a:xfrm>
          <a:custGeom>
            <a:avLst/>
            <a:gdLst/>
            <a:ahLst/>
            <a:cxnLst/>
            <a:rect l="l" t="t" r="r" b="b"/>
            <a:pathLst>
              <a:path w="4331368" h="4114800">
                <a:moveTo>
                  <a:pt x="0" y="0"/>
                </a:moveTo>
                <a:lnTo>
                  <a:pt x="4331368" y="0"/>
                </a:lnTo>
                <a:lnTo>
                  <a:pt x="43313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137738" y="588472"/>
            <a:ext cx="13595229" cy="1284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31"/>
              </a:lnSpc>
            </a:pPr>
            <a:r>
              <a:rPr lang="en-US" sz="9540">
                <a:solidFill>
                  <a:srgbClr val="38B6FF"/>
                </a:solidFill>
                <a:latin typeface="League Gothic"/>
              </a:rPr>
              <a:t>Causes for Long-Term Vacant Properties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37738" y="3285371"/>
            <a:ext cx="10890781" cy="4780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4655" lvl="1" indent="-327327">
              <a:lnSpc>
                <a:spcPts val="4245"/>
              </a:lnSpc>
              <a:buFont typeface="Arial"/>
              <a:buChar char="•"/>
            </a:pPr>
            <a:r>
              <a:rPr lang="en-US" sz="3032">
                <a:solidFill>
                  <a:srgbClr val="000000"/>
                </a:solidFill>
                <a:latin typeface="Montserrat Bold"/>
              </a:rPr>
              <a:t>Deceased Owners</a:t>
            </a:r>
          </a:p>
          <a:p>
            <a:pPr marL="1309309" lvl="2" indent="-436436">
              <a:lnSpc>
                <a:spcPts val="4245"/>
              </a:lnSpc>
              <a:buFont typeface="Arial"/>
              <a:buChar char="⚬"/>
            </a:pPr>
            <a:r>
              <a:rPr lang="en-US" sz="3032">
                <a:solidFill>
                  <a:srgbClr val="000000"/>
                </a:solidFill>
                <a:latin typeface="Montserrat"/>
              </a:rPr>
              <a:t>Probate Court, Family Member</a:t>
            </a:r>
          </a:p>
          <a:p>
            <a:pPr marL="654655" lvl="1" indent="-327327">
              <a:lnSpc>
                <a:spcPts val="4245"/>
              </a:lnSpc>
              <a:buFont typeface="Arial"/>
              <a:buChar char="•"/>
            </a:pPr>
            <a:r>
              <a:rPr lang="en-US" sz="3032">
                <a:solidFill>
                  <a:srgbClr val="000000"/>
                </a:solidFill>
                <a:latin typeface="Montserrat Bold"/>
              </a:rPr>
              <a:t>Foreclosed or Bank Owned</a:t>
            </a:r>
          </a:p>
          <a:p>
            <a:pPr marL="1309309" lvl="2" indent="-436436">
              <a:lnSpc>
                <a:spcPts val="4245"/>
              </a:lnSpc>
              <a:buFont typeface="Arial"/>
              <a:buChar char="⚬"/>
            </a:pPr>
            <a:r>
              <a:rPr lang="en-US" sz="3032">
                <a:solidFill>
                  <a:srgbClr val="000000"/>
                </a:solidFill>
                <a:latin typeface="Montserrat"/>
              </a:rPr>
              <a:t>Locating the responsible bank</a:t>
            </a:r>
          </a:p>
          <a:p>
            <a:pPr marL="654655" lvl="1" indent="-327327">
              <a:lnSpc>
                <a:spcPts val="4245"/>
              </a:lnSpc>
              <a:buFont typeface="Arial"/>
              <a:buChar char="•"/>
            </a:pPr>
            <a:r>
              <a:rPr lang="en-US" sz="3032">
                <a:solidFill>
                  <a:srgbClr val="000000"/>
                </a:solidFill>
                <a:latin typeface="Montserrat Bold"/>
              </a:rPr>
              <a:t>Squatters</a:t>
            </a:r>
          </a:p>
          <a:p>
            <a:pPr marL="1309309" lvl="2" indent="-436436">
              <a:lnSpc>
                <a:spcPts val="4245"/>
              </a:lnSpc>
              <a:buFont typeface="Arial"/>
              <a:buChar char="⚬"/>
            </a:pPr>
            <a:r>
              <a:rPr lang="en-US" sz="3032">
                <a:solidFill>
                  <a:srgbClr val="000000"/>
                </a:solidFill>
                <a:latin typeface="Montserrat"/>
              </a:rPr>
              <a:t>Property owner and eviction process</a:t>
            </a:r>
          </a:p>
          <a:p>
            <a:pPr marL="654655" lvl="1" indent="-327327">
              <a:lnSpc>
                <a:spcPts val="4245"/>
              </a:lnSpc>
              <a:buFont typeface="Arial"/>
              <a:buChar char="•"/>
            </a:pPr>
            <a:r>
              <a:rPr lang="en-US" sz="3032">
                <a:solidFill>
                  <a:srgbClr val="000000"/>
                </a:solidFill>
                <a:latin typeface="Montserrat Bold"/>
              </a:rPr>
              <a:t>Commercial Development</a:t>
            </a:r>
          </a:p>
          <a:p>
            <a:pPr marL="1309309" lvl="2" indent="-436436">
              <a:lnSpc>
                <a:spcPts val="4245"/>
              </a:lnSpc>
              <a:buFont typeface="Arial"/>
              <a:buChar char="⚬"/>
            </a:pPr>
            <a:r>
              <a:rPr lang="en-US" sz="3032">
                <a:solidFill>
                  <a:srgbClr val="000000"/>
                </a:solidFill>
                <a:latin typeface="Montserrat"/>
              </a:rPr>
              <a:t>Working with Developers through the entitlement process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504759"/>
            <a:ext cx="18288000" cy="1291233"/>
          </a:xfrm>
          <a:prstGeom prst="rect">
            <a:avLst/>
          </a:prstGeom>
          <a:solidFill>
            <a:srgbClr val="363633"/>
          </a:solidFill>
        </p:spPr>
      </p:sp>
      <p:grpSp>
        <p:nvGrpSpPr>
          <p:cNvPr id="3" name="Group 3"/>
          <p:cNvGrpSpPr/>
          <p:nvPr/>
        </p:nvGrpSpPr>
        <p:grpSpPr>
          <a:xfrm>
            <a:off x="501679" y="3016379"/>
            <a:ext cx="6293883" cy="6131762"/>
            <a:chOff x="0" y="0"/>
            <a:chExt cx="1205734" cy="11746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05734" cy="1174677"/>
            </a:xfrm>
            <a:custGeom>
              <a:avLst/>
              <a:gdLst/>
              <a:ahLst/>
              <a:cxnLst/>
              <a:rect l="l" t="t" r="r" b="b"/>
              <a:pathLst>
                <a:path w="1205734" h="1174677">
                  <a:moveTo>
                    <a:pt x="135308" y="0"/>
                  </a:moveTo>
                  <a:lnTo>
                    <a:pt x="1070427" y="0"/>
                  </a:lnTo>
                  <a:cubicBezTo>
                    <a:pt x="1106312" y="0"/>
                    <a:pt x="1140729" y="14256"/>
                    <a:pt x="1166104" y="39631"/>
                  </a:cubicBezTo>
                  <a:cubicBezTo>
                    <a:pt x="1191479" y="65006"/>
                    <a:pt x="1205734" y="99422"/>
                    <a:pt x="1205734" y="135308"/>
                  </a:cubicBezTo>
                  <a:lnTo>
                    <a:pt x="1205734" y="1039369"/>
                  </a:lnTo>
                  <a:cubicBezTo>
                    <a:pt x="1205734" y="1075255"/>
                    <a:pt x="1191479" y="1109671"/>
                    <a:pt x="1166104" y="1135046"/>
                  </a:cubicBezTo>
                  <a:cubicBezTo>
                    <a:pt x="1140729" y="1160421"/>
                    <a:pt x="1106312" y="1174677"/>
                    <a:pt x="1070427" y="1174677"/>
                  </a:cubicBezTo>
                  <a:lnTo>
                    <a:pt x="135308" y="1174677"/>
                  </a:lnTo>
                  <a:cubicBezTo>
                    <a:pt x="99422" y="1174677"/>
                    <a:pt x="65006" y="1160421"/>
                    <a:pt x="39631" y="1135046"/>
                  </a:cubicBezTo>
                  <a:cubicBezTo>
                    <a:pt x="14256" y="1109671"/>
                    <a:pt x="0" y="1075255"/>
                    <a:pt x="0" y="1039369"/>
                  </a:cubicBezTo>
                  <a:lnTo>
                    <a:pt x="0" y="135308"/>
                  </a:lnTo>
                  <a:cubicBezTo>
                    <a:pt x="0" y="99422"/>
                    <a:pt x="14256" y="65006"/>
                    <a:pt x="39631" y="39631"/>
                  </a:cubicBezTo>
                  <a:cubicBezTo>
                    <a:pt x="65006" y="14256"/>
                    <a:pt x="99422" y="0"/>
                    <a:pt x="135308" y="0"/>
                  </a:cubicBezTo>
                  <a:close/>
                </a:path>
              </a:pathLst>
            </a:custGeom>
            <a:solidFill>
              <a:srgbClr val="CAF3FF"/>
            </a:solidFill>
            <a:ln w="76200" cap="rnd">
              <a:solidFill>
                <a:srgbClr val="363633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205734" cy="1212777"/>
            </a:xfrm>
            <a:prstGeom prst="rect">
              <a:avLst/>
            </a:prstGeom>
          </p:spPr>
          <p:txBody>
            <a:bodyPr lIns="55375" tIns="55375" rIns="55375" bIns="55375" rtlCol="0" anchor="ctr"/>
            <a:lstStyle/>
            <a:p>
              <a:pPr algn="ctr">
                <a:lnSpc>
                  <a:spcPts val="3357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78369">
            <a:off x="7774714" y="352951"/>
            <a:ext cx="6032623" cy="4545775"/>
          </a:xfrm>
          <a:custGeom>
            <a:avLst/>
            <a:gdLst/>
            <a:ahLst/>
            <a:cxnLst/>
            <a:rect l="l" t="t" r="r" b="b"/>
            <a:pathLst>
              <a:path w="6032623" h="4545775">
                <a:moveTo>
                  <a:pt x="0" y="0"/>
                </a:moveTo>
                <a:lnTo>
                  <a:pt x="6032623" y="0"/>
                </a:lnTo>
                <a:lnTo>
                  <a:pt x="6032623" y="4545775"/>
                </a:lnTo>
                <a:lnTo>
                  <a:pt x="0" y="45457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82916">
            <a:off x="12354665" y="4030929"/>
            <a:ext cx="5533444" cy="4033672"/>
          </a:xfrm>
          <a:custGeom>
            <a:avLst/>
            <a:gdLst/>
            <a:ahLst/>
            <a:cxnLst/>
            <a:rect l="l" t="t" r="r" b="b"/>
            <a:pathLst>
              <a:path w="5533444" h="4033672">
                <a:moveTo>
                  <a:pt x="0" y="0"/>
                </a:moveTo>
                <a:lnTo>
                  <a:pt x="5533444" y="0"/>
                </a:lnTo>
                <a:lnTo>
                  <a:pt x="5533444" y="4033671"/>
                </a:lnTo>
                <a:lnTo>
                  <a:pt x="0" y="4033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708" r="-7569"/>
            </a:stretch>
          </a:blipFill>
        </p:spPr>
      </p:sp>
      <p:sp>
        <p:nvSpPr>
          <p:cNvPr id="8" name="Freeform 8"/>
          <p:cNvSpPr/>
          <p:nvPr/>
        </p:nvSpPr>
        <p:spPr>
          <a:xfrm rot="-533043">
            <a:off x="7271299" y="4765397"/>
            <a:ext cx="5661005" cy="4328195"/>
          </a:xfrm>
          <a:custGeom>
            <a:avLst/>
            <a:gdLst/>
            <a:ahLst/>
            <a:cxnLst/>
            <a:rect l="l" t="t" r="r" b="b"/>
            <a:pathLst>
              <a:path w="5661005" h="4328195">
                <a:moveTo>
                  <a:pt x="0" y="0"/>
                </a:moveTo>
                <a:lnTo>
                  <a:pt x="5661005" y="0"/>
                </a:lnTo>
                <a:lnTo>
                  <a:pt x="5661005" y="4328195"/>
                </a:lnTo>
                <a:lnTo>
                  <a:pt x="0" y="43281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-555935" y="799622"/>
            <a:ext cx="8074028" cy="1646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4"/>
              </a:lnSpc>
            </a:pPr>
            <a:r>
              <a:rPr lang="en-US" sz="6181">
                <a:solidFill>
                  <a:srgbClr val="38B6FF"/>
                </a:solidFill>
                <a:latin typeface="League Gothic"/>
              </a:rPr>
              <a:t>Consequences of </a:t>
            </a:r>
          </a:p>
          <a:p>
            <a:pPr algn="ctr">
              <a:lnSpc>
                <a:spcPts val="6304"/>
              </a:lnSpc>
            </a:pPr>
            <a:r>
              <a:rPr lang="en-US" sz="6181">
                <a:solidFill>
                  <a:srgbClr val="38B6FF"/>
                </a:solidFill>
                <a:latin typeface="League Gothic"/>
              </a:rPr>
              <a:t>Vacant Properties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09378" y="3684299"/>
            <a:ext cx="6078486" cy="4660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341" lvl="1" indent="-356171">
              <a:lnSpc>
                <a:spcPts val="4619"/>
              </a:lnSpc>
              <a:buFont typeface="Arial"/>
              <a:buChar char="•"/>
            </a:pPr>
            <a:r>
              <a:rPr lang="en-US" sz="3299">
                <a:solidFill>
                  <a:srgbClr val="000000"/>
                </a:solidFill>
                <a:latin typeface="Montserrat Bold"/>
              </a:rPr>
              <a:t>Attract Criminal</a:t>
            </a:r>
          </a:p>
          <a:p>
            <a:pPr>
              <a:lnSpc>
                <a:spcPts val="4619"/>
              </a:lnSpc>
            </a:pPr>
            <a:r>
              <a:rPr lang="en-US" sz="3299">
                <a:solidFill>
                  <a:srgbClr val="000000"/>
                </a:solidFill>
                <a:latin typeface="Montserrat Bold"/>
              </a:rPr>
              <a:t>      Activity (graffiti)</a:t>
            </a:r>
          </a:p>
          <a:p>
            <a:pPr marL="712341" lvl="1" indent="-356171">
              <a:lnSpc>
                <a:spcPts val="4619"/>
              </a:lnSpc>
              <a:buFont typeface="Arial"/>
              <a:buChar char="•"/>
            </a:pPr>
            <a:r>
              <a:rPr lang="en-US" sz="3299">
                <a:solidFill>
                  <a:srgbClr val="000000"/>
                </a:solidFill>
                <a:latin typeface="Montserrat Bold"/>
              </a:rPr>
              <a:t>Decreases Surrounding Property Values</a:t>
            </a:r>
          </a:p>
          <a:p>
            <a:pPr marL="712341" lvl="1" indent="-356171">
              <a:lnSpc>
                <a:spcPts val="4619"/>
              </a:lnSpc>
              <a:buFont typeface="Arial"/>
              <a:buChar char="•"/>
            </a:pPr>
            <a:r>
              <a:rPr lang="en-US" sz="3299">
                <a:solidFill>
                  <a:srgbClr val="000000"/>
                </a:solidFill>
                <a:latin typeface="Montserrat Bold"/>
              </a:rPr>
              <a:t>Public Health Hazards</a:t>
            </a:r>
          </a:p>
          <a:p>
            <a:pPr marL="712341" lvl="1" indent="-356171">
              <a:lnSpc>
                <a:spcPts val="4619"/>
              </a:lnSpc>
              <a:buFont typeface="Arial"/>
              <a:buChar char="•"/>
            </a:pPr>
            <a:r>
              <a:rPr lang="en-US" sz="3299">
                <a:solidFill>
                  <a:srgbClr val="000000"/>
                </a:solidFill>
                <a:latin typeface="Montserrat Bold"/>
              </a:rPr>
              <a:t>Impact on Neighborhood Aesthetics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504759"/>
            <a:ext cx="18288000" cy="1291233"/>
          </a:xfrm>
          <a:prstGeom prst="rect">
            <a:avLst/>
          </a:prstGeom>
          <a:solidFill>
            <a:srgbClr val="363633"/>
          </a:solidFill>
        </p:spPr>
      </p:sp>
      <p:sp>
        <p:nvSpPr>
          <p:cNvPr id="3" name="Freeform 3"/>
          <p:cNvSpPr/>
          <p:nvPr/>
        </p:nvSpPr>
        <p:spPr>
          <a:xfrm>
            <a:off x="5728456" y="3802700"/>
            <a:ext cx="6383329" cy="5455600"/>
          </a:xfrm>
          <a:custGeom>
            <a:avLst/>
            <a:gdLst/>
            <a:ahLst/>
            <a:cxnLst/>
            <a:rect l="l" t="t" r="r" b="b"/>
            <a:pathLst>
              <a:path w="6383329" h="5455600">
                <a:moveTo>
                  <a:pt x="0" y="0"/>
                </a:moveTo>
                <a:lnTo>
                  <a:pt x="6383329" y="0"/>
                </a:lnTo>
                <a:lnTo>
                  <a:pt x="6383329" y="5455600"/>
                </a:lnTo>
                <a:lnTo>
                  <a:pt x="0" y="5455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937316" y="491518"/>
            <a:ext cx="12413367" cy="1226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62"/>
              </a:lnSpc>
            </a:pPr>
            <a:r>
              <a:rPr lang="en-US" sz="9080">
                <a:solidFill>
                  <a:srgbClr val="38B6FF"/>
                </a:solidFill>
                <a:latin typeface="League Gothic"/>
              </a:rPr>
              <a:t>What is an Attractive Nuisance?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1894189"/>
            <a:ext cx="16381855" cy="161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Montserrat Bold"/>
              </a:rPr>
              <a:t>Any condition, device, equipment, instrument, item or machine that is unsafe, unprotected and may prove detrimental to the public whether in a structure or in outdoor areas of developed or undeveloped real property.     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504759"/>
            <a:ext cx="18288000" cy="1291233"/>
          </a:xfrm>
          <a:prstGeom prst="rect">
            <a:avLst/>
          </a:prstGeom>
          <a:solidFill>
            <a:srgbClr val="363633"/>
          </a:solidFill>
        </p:spPr>
      </p:sp>
      <p:sp>
        <p:nvSpPr>
          <p:cNvPr id="3" name="Freeform 3"/>
          <p:cNvSpPr/>
          <p:nvPr/>
        </p:nvSpPr>
        <p:spPr>
          <a:xfrm>
            <a:off x="11433032" y="-1291233"/>
            <a:ext cx="7689570" cy="7689570"/>
          </a:xfrm>
          <a:custGeom>
            <a:avLst/>
            <a:gdLst/>
            <a:ahLst/>
            <a:cxnLst/>
            <a:rect l="l" t="t" r="r" b="b"/>
            <a:pathLst>
              <a:path w="7689570" h="7689570">
                <a:moveTo>
                  <a:pt x="0" y="0"/>
                </a:moveTo>
                <a:lnTo>
                  <a:pt x="7689570" y="0"/>
                </a:lnTo>
                <a:lnTo>
                  <a:pt x="7689570" y="7689570"/>
                </a:lnTo>
                <a:lnTo>
                  <a:pt x="0" y="768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2037" y="3200559"/>
            <a:ext cx="7468632" cy="4347394"/>
          </a:xfrm>
          <a:custGeom>
            <a:avLst/>
            <a:gdLst/>
            <a:ahLst/>
            <a:cxnLst/>
            <a:rect l="l" t="t" r="r" b="b"/>
            <a:pathLst>
              <a:path w="7468632" h="4347394">
                <a:moveTo>
                  <a:pt x="0" y="0"/>
                </a:moveTo>
                <a:lnTo>
                  <a:pt x="7468632" y="0"/>
                </a:lnTo>
                <a:lnTo>
                  <a:pt x="7468632" y="4347394"/>
                </a:lnTo>
                <a:lnTo>
                  <a:pt x="0" y="43473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027" r="-16403" b="-385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3113469" y="2053284"/>
            <a:ext cx="4328696" cy="6163678"/>
            <a:chOff x="0" y="0"/>
            <a:chExt cx="829259" cy="118079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29259" cy="1180791"/>
            </a:xfrm>
            <a:custGeom>
              <a:avLst/>
              <a:gdLst/>
              <a:ahLst/>
              <a:cxnLst/>
              <a:rect l="l" t="t" r="r" b="b"/>
              <a:pathLst>
                <a:path w="829259" h="1180791">
                  <a:moveTo>
                    <a:pt x="196736" y="0"/>
                  </a:moveTo>
                  <a:lnTo>
                    <a:pt x="632522" y="0"/>
                  </a:lnTo>
                  <a:cubicBezTo>
                    <a:pt x="741177" y="0"/>
                    <a:pt x="829259" y="88082"/>
                    <a:pt x="829259" y="196736"/>
                  </a:cubicBezTo>
                  <a:lnTo>
                    <a:pt x="829259" y="984054"/>
                  </a:lnTo>
                  <a:cubicBezTo>
                    <a:pt x="829259" y="1092709"/>
                    <a:pt x="741177" y="1180791"/>
                    <a:pt x="632522" y="1180791"/>
                  </a:cubicBezTo>
                  <a:lnTo>
                    <a:pt x="196736" y="1180791"/>
                  </a:lnTo>
                  <a:cubicBezTo>
                    <a:pt x="88082" y="1180791"/>
                    <a:pt x="0" y="1092709"/>
                    <a:pt x="0" y="984054"/>
                  </a:cubicBezTo>
                  <a:lnTo>
                    <a:pt x="0" y="196736"/>
                  </a:lnTo>
                  <a:cubicBezTo>
                    <a:pt x="0" y="88082"/>
                    <a:pt x="88082" y="0"/>
                    <a:pt x="196736" y="0"/>
                  </a:cubicBezTo>
                  <a:close/>
                </a:path>
              </a:pathLst>
            </a:custGeom>
            <a:solidFill>
              <a:srgbClr val="CAF3FF"/>
            </a:solidFill>
            <a:ln w="76200" cap="rnd">
              <a:solidFill>
                <a:srgbClr val="363633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29259" cy="1218891"/>
            </a:xfrm>
            <a:prstGeom prst="rect">
              <a:avLst/>
            </a:prstGeom>
          </p:spPr>
          <p:txBody>
            <a:bodyPr lIns="55375" tIns="55375" rIns="55375" bIns="55375" rtlCol="0" anchor="ctr"/>
            <a:lstStyle/>
            <a:p>
              <a:pPr algn="ctr">
                <a:lnSpc>
                  <a:spcPts val="3357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953120" y="2553689"/>
            <a:ext cx="4543298" cy="2589811"/>
          </a:xfrm>
          <a:custGeom>
            <a:avLst/>
            <a:gdLst/>
            <a:ahLst/>
            <a:cxnLst/>
            <a:rect l="l" t="t" r="r" b="b"/>
            <a:pathLst>
              <a:path w="4543298" h="2589811">
                <a:moveTo>
                  <a:pt x="0" y="0"/>
                </a:moveTo>
                <a:lnTo>
                  <a:pt x="4543298" y="0"/>
                </a:lnTo>
                <a:lnTo>
                  <a:pt x="4543298" y="2589811"/>
                </a:lnTo>
                <a:lnTo>
                  <a:pt x="0" y="25898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439" r="-843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953120" y="5374256"/>
            <a:ext cx="4917897" cy="3420694"/>
          </a:xfrm>
          <a:custGeom>
            <a:avLst/>
            <a:gdLst/>
            <a:ahLst/>
            <a:cxnLst/>
            <a:rect l="l" t="t" r="r" b="b"/>
            <a:pathLst>
              <a:path w="4917897" h="3420694">
                <a:moveTo>
                  <a:pt x="0" y="0"/>
                </a:moveTo>
                <a:lnTo>
                  <a:pt x="4917898" y="0"/>
                </a:lnTo>
                <a:lnTo>
                  <a:pt x="4917898" y="3420694"/>
                </a:lnTo>
                <a:lnTo>
                  <a:pt x="0" y="34206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-418410" y="422253"/>
            <a:ext cx="16258157" cy="1374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43"/>
              </a:lnSpc>
            </a:pPr>
            <a:r>
              <a:rPr lang="en-US" sz="10140">
                <a:solidFill>
                  <a:srgbClr val="38B6FF"/>
                </a:solidFill>
                <a:latin typeface="League Gothic"/>
              </a:rPr>
              <a:t>Identifying  Vacant Properties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240962" y="2606678"/>
            <a:ext cx="4073711" cy="5016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6548" lvl="1" indent="-278274">
              <a:lnSpc>
                <a:spcPts val="3608"/>
              </a:lnSpc>
              <a:buFont typeface="Arial"/>
              <a:buChar char="•"/>
            </a:pPr>
            <a:r>
              <a:rPr lang="en-US" sz="2577">
                <a:solidFill>
                  <a:srgbClr val="000000"/>
                </a:solidFill>
                <a:latin typeface="Montserrat"/>
              </a:rPr>
              <a:t>Neglected maintenance</a:t>
            </a:r>
          </a:p>
          <a:p>
            <a:pPr marL="556548" lvl="1" indent="-278274">
              <a:lnSpc>
                <a:spcPts val="3608"/>
              </a:lnSpc>
              <a:buFont typeface="Arial"/>
              <a:buChar char="•"/>
            </a:pPr>
            <a:r>
              <a:rPr lang="en-US" sz="2577">
                <a:solidFill>
                  <a:srgbClr val="000000"/>
                </a:solidFill>
                <a:latin typeface="Montserrat"/>
              </a:rPr>
              <a:t>Not seeing anyone come in or out for a long period of time.</a:t>
            </a:r>
          </a:p>
          <a:p>
            <a:pPr marL="556548" lvl="1" indent="-278274">
              <a:lnSpc>
                <a:spcPts val="3608"/>
              </a:lnSpc>
              <a:buFont typeface="Arial"/>
              <a:buChar char="•"/>
            </a:pPr>
            <a:r>
              <a:rPr lang="en-US" sz="2577">
                <a:solidFill>
                  <a:srgbClr val="000000"/>
                </a:solidFill>
                <a:latin typeface="Montserrat"/>
              </a:rPr>
              <a:t>Car(s) in driveway not moving.</a:t>
            </a:r>
          </a:p>
          <a:p>
            <a:pPr marL="556548" lvl="1" indent="-278274">
              <a:lnSpc>
                <a:spcPts val="3608"/>
              </a:lnSpc>
              <a:buFont typeface="Arial"/>
              <a:buChar char="•"/>
            </a:pPr>
            <a:r>
              <a:rPr lang="en-US" sz="2577">
                <a:solidFill>
                  <a:srgbClr val="000000"/>
                </a:solidFill>
                <a:latin typeface="Montserrat"/>
              </a:rPr>
              <a:t>Piles of mail or overflowing mailbox</a:t>
            </a:r>
          </a:p>
          <a:p>
            <a:pPr marL="556548" lvl="1" indent="-278274">
              <a:lnSpc>
                <a:spcPts val="3608"/>
              </a:lnSpc>
              <a:buFont typeface="Arial"/>
              <a:buChar char="•"/>
            </a:pPr>
            <a:r>
              <a:rPr lang="en-US" sz="2577">
                <a:solidFill>
                  <a:srgbClr val="000000"/>
                </a:solidFill>
                <a:latin typeface="Montserrat"/>
              </a:rPr>
              <a:t>Boarded up windows/doors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504759"/>
            <a:ext cx="18288000" cy="1291233"/>
          </a:xfrm>
          <a:prstGeom prst="rect">
            <a:avLst/>
          </a:prstGeom>
          <a:solidFill>
            <a:srgbClr val="363633"/>
          </a:solidFill>
        </p:spPr>
      </p:sp>
      <p:sp>
        <p:nvSpPr>
          <p:cNvPr id="3" name="Freeform 3"/>
          <p:cNvSpPr/>
          <p:nvPr/>
        </p:nvSpPr>
        <p:spPr>
          <a:xfrm>
            <a:off x="11433032" y="-1291233"/>
            <a:ext cx="7689570" cy="7689570"/>
          </a:xfrm>
          <a:custGeom>
            <a:avLst/>
            <a:gdLst/>
            <a:ahLst/>
            <a:cxnLst/>
            <a:rect l="l" t="t" r="r" b="b"/>
            <a:pathLst>
              <a:path w="7689570" h="7689570">
                <a:moveTo>
                  <a:pt x="0" y="0"/>
                </a:moveTo>
                <a:lnTo>
                  <a:pt x="7689570" y="0"/>
                </a:lnTo>
                <a:lnTo>
                  <a:pt x="7689570" y="7689570"/>
                </a:lnTo>
                <a:lnTo>
                  <a:pt x="0" y="768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179590" y="2553552"/>
            <a:ext cx="12224871" cy="6319401"/>
            <a:chOff x="0" y="0"/>
            <a:chExt cx="2341948" cy="121062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41948" cy="1210623"/>
            </a:xfrm>
            <a:custGeom>
              <a:avLst/>
              <a:gdLst/>
              <a:ahLst/>
              <a:cxnLst/>
              <a:rect l="l" t="t" r="r" b="b"/>
              <a:pathLst>
                <a:path w="2341948" h="1210623">
                  <a:moveTo>
                    <a:pt x="69662" y="0"/>
                  </a:moveTo>
                  <a:lnTo>
                    <a:pt x="2272286" y="0"/>
                  </a:lnTo>
                  <a:cubicBezTo>
                    <a:pt x="2290762" y="0"/>
                    <a:pt x="2308480" y="7339"/>
                    <a:pt x="2321545" y="20404"/>
                  </a:cubicBezTo>
                  <a:cubicBezTo>
                    <a:pt x="2334609" y="33468"/>
                    <a:pt x="2341948" y="51187"/>
                    <a:pt x="2341948" y="69662"/>
                  </a:cubicBezTo>
                  <a:lnTo>
                    <a:pt x="2341948" y="1140961"/>
                  </a:lnTo>
                  <a:cubicBezTo>
                    <a:pt x="2341948" y="1159436"/>
                    <a:pt x="2334609" y="1177155"/>
                    <a:pt x="2321545" y="1190219"/>
                  </a:cubicBezTo>
                  <a:cubicBezTo>
                    <a:pt x="2308480" y="1203284"/>
                    <a:pt x="2290762" y="1210623"/>
                    <a:pt x="2272286" y="1210623"/>
                  </a:cubicBezTo>
                  <a:lnTo>
                    <a:pt x="69662" y="1210623"/>
                  </a:lnTo>
                  <a:cubicBezTo>
                    <a:pt x="51187" y="1210623"/>
                    <a:pt x="33468" y="1203284"/>
                    <a:pt x="20404" y="1190219"/>
                  </a:cubicBezTo>
                  <a:cubicBezTo>
                    <a:pt x="7339" y="1177155"/>
                    <a:pt x="0" y="1159436"/>
                    <a:pt x="0" y="1140961"/>
                  </a:cubicBezTo>
                  <a:lnTo>
                    <a:pt x="0" y="69662"/>
                  </a:lnTo>
                  <a:cubicBezTo>
                    <a:pt x="0" y="51187"/>
                    <a:pt x="7339" y="33468"/>
                    <a:pt x="20404" y="20404"/>
                  </a:cubicBezTo>
                  <a:cubicBezTo>
                    <a:pt x="33468" y="7339"/>
                    <a:pt x="51187" y="0"/>
                    <a:pt x="69662" y="0"/>
                  </a:cubicBezTo>
                  <a:close/>
                </a:path>
              </a:pathLst>
            </a:custGeom>
            <a:solidFill>
              <a:srgbClr val="CAF3FF"/>
            </a:solidFill>
            <a:ln w="76200" cap="rnd">
              <a:solidFill>
                <a:srgbClr val="363633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41948" cy="1248723"/>
            </a:xfrm>
            <a:prstGeom prst="rect">
              <a:avLst/>
            </a:prstGeom>
          </p:spPr>
          <p:txBody>
            <a:bodyPr lIns="55375" tIns="55375" rIns="55375" bIns="55375" rtlCol="0" anchor="ctr"/>
            <a:lstStyle/>
            <a:p>
              <a:pPr marL="517754" lvl="1" indent="-258877" algn="ctr">
                <a:lnSpc>
                  <a:spcPts val="3357"/>
                </a:lnSpc>
                <a:buFont typeface="Arial"/>
                <a:buChar char="•"/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721487">
            <a:off x="665987" y="3547810"/>
            <a:ext cx="4130289" cy="4114800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0" y="0"/>
                </a:moveTo>
                <a:lnTo>
                  <a:pt x="4130289" y="0"/>
                </a:lnTo>
                <a:lnTo>
                  <a:pt x="4130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59631" y="793386"/>
            <a:ext cx="15170124" cy="1374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43"/>
              </a:lnSpc>
            </a:pPr>
            <a:r>
              <a:rPr lang="en-US" sz="10140">
                <a:solidFill>
                  <a:srgbClr val="38B6FF"/>
                </a:solidFill>
                <a:latin typeface="League Gothic"/>
              </a:rPr>
              <a:t>Steps for Code Enforcement Compliance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555859" y="2873036"/>
            <a:ext cx="11472333" cy="5397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3354" lvl="1" indent="-366677">
              <a:lnSpc>
                <a:spcPts val="4755"/>
              </a:lnSpc>
              <a:buFont typeface="Arial"/>
              <a:buChar char="•"/>
            </a:pPr>
            <a:r>
              <a:rPr lang="en-US" sz="3396">
                <a:solidFill>
                  <a:srgbClr val="000000"/>
                </a:solidFill>
                <a:latin typeface="Montserrat Bold"/>
              </a:rPr>
              <a:t>Research Property Information </a:t>
            </a:r>
          </a:p>
          <a:p>
            <a:pPr marL="733354" lvl="1" indent="-366677">
              <a:lnSpc>
                <a:spcPts val="4755"/>
              </a:lnSpc>
              <a:buFont typeface="Arial"/>
              <a:buChar char="•"/>
            </a:pPr>
            <a:r>
              <a:rPr lang="en-US" sz="3396">
                <a:solidFill>
                  <a:srgbClr val="000000"/>
                </a:solidFill>
                <a:latin typeface="Montserrat Bold"/>
              </a:rPr>
              <a:t>Initial Inspection to Verify Conditions</a:t>
            </a:r>
          </a:p>
          <a:p>
            <a:pPr marL="733354" lvl="1" indent="-366677">
              <a:lnSpc>
                <a:spcPts val="4755"/>
              </a:lnSpc>
              <a:buFont typeface="Arial"/>
              <a:buChar char="•"/>
            </a:pPr>
            <a:r>
              <a:rPr lang="en-US" sz="3396">
                <a:solidFill>
                  <a:srgbClr val="000000"/>
                </a:solidFill>
                <a:latin typeface="Montserrat Bold"/>
              </a:rPr>
              <a:t>Attempt Communication with Property Owner</a:t>
            </a:r>
          </a:p>
          <a:p>
            <a:pPr marL="733354" lvl="1" indent="-366677">
              <a:lnSpc>
                <a:spcPts val="4755"/>
              </a:lnSpc>
              <a:buFont typeface="Arial"/>
              <a:buChar char="•"/>
            </a:pPr>
            <a:r>
              <a:rPr lang="en-US" sz="3396">
                <a:solidFill>
                  <a:srgbClr val="000000"/>
                </a:solidFill>
                <a:latin typeface="Montserrat Bold"/>
              </a:rPr>
              <a:t>Notice of Violations/Corrective Actions/No Trespass Authorization</a:t>
            </a:r>
          </a:p>
          <a:p>
            <a:pPr marL="733354" lvl="1" indent="-366677">
              <a:lnSpc>
                <a:spcPts val="4755"/>
              </a:lnSpc>
              <a:buFont typeface="Arial"/>
              <a:buChar char="•"/>
            </a:pPr>
            <a:r>
              <a:rPr lang="en-US" sz="3396">
                <a:solidFill>
                  <a:srgbClr val="000000"/>
                </a:solidFill>
                <a:latin typeface="Montserrat Bold"/>
              </a:rPr>
              <a:t>Follow-up Inspections to Verify Compliance</a:t>
            </a:r>
          </a:p>
          <a:p>
            <a:pPr marL="733354" lvl="1" indent="-366677">
              <a:lnSpc>
                <a:spcPts val="4755"/>
              </a:lnSpc>
              <a:buFont typeface="Arial"/>
              <a:buChar char="•"/>
            </a:pPr>
            <a:r>
              <a:rPr lang="en-US" sz="3396">
                <a:solidFill>
                  <a:srgbClr val="000000"/>
                </a:solidFill>
                <a:latin typeface="Montserrat Bold"/>
              </a:rPr>
              <a:t>Enforcement Actions if Needed</a:t>
            </a:r>
          </a:p>
          <a:p>
            <a:pPr marL="733354" lvl="1" indent="-366677">
              <a:lnSpc>
                <a:spcPts val="4755"/>
              </a:lnSpc>
              <a:buFont typeface="Arial"/>
              <a:buChar char="•"/>
            </a:pPr>
            <a:r>
              <a:rPr lang="en-US" sz="3396">
                <a:solidFill>
                  <a:srgbClr val="000000"/>
                </a:solidFill>
                <a:latin typeface="Montserrat Bold"/>
              </a:rPr>
              <a:t>Ensure Compliance by Monitoring the Property until Occupied or Demolished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504759"/>
            <a:ext cx="18288000" cy="1291233"/>
          </a:xfrm>
          <a:prstGeom prst="rect">
            <a:avLst/>
          </a:prstGeom>
          <a:solidFill>
            <a:srgbClr val="363633"/>
          </a:solidFill>
        </p:spPr>
      </p:sp>
      <p:sp>
        <p:nvSpPr>
          <p:cNvPr id="3" name="Freeform 3"/>
          <p:cNvSpPr/>
          <p:nvPr/>
        </p:nvSpPr>
        <p:spPr>
          <a:xfrm>
            <a:off x="11433032" y="-1291233"/>
            <a:ext cx="7689570" cy="7689570"/>
          </a:xfrm>
          <a:custGeom>
            <a:avLst/>
            <a:gdLst/>
            <a:ahLst/>
            <a:cxnLst/>
            <a:rect l="l" t="t" r="r" b="b"/>
            <a:pathLst>
              <a:path w="7689570" h="7689570">
                <a:moveTo>
                  <a:pt x="0" y="0"/>
                </a:moveTo>
                <a:lnTo>
                  <a:pt x="7689570" y="0"/>
                </a:lnTo>
                <a:lnTo>
                  <a:pt x="7689570" y="7689570"/>
                </a:lnTo>
                <a:lnTo>
                  <a:pt x="0" y="7689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361906" y="1118140"/>
            <a:ext cx="9564188" cy="6945991"/>
          </a:xfrm>
          <a:custGeom>
            <a:avLst/>
            <a:gdLst/>
            <a:ahLst/>
            <a:cxnLst/>
            <a:rect l="l" t="t" r="r" b="b"/>
            <a:pathLst>
              <a:path w="9564188" h="6945991">
                <a:moveTo>
                  <a:pt x="0" y="0"/>
                </a:moveTo>
                <a:lnTo>
                  <a:pt x="9564188" y="0"/>
                </a:lnTo>
                <a:lnTo>
                  <a:pt x="9564188" y="6945991"/>
                </a:lnTo>
                <a:lnTo>
                  <a:pt x="0" y="69459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285</Words>
  <Application>Microsoft Office PowerPoint</Application>
  <PresentationFormat>Custom</PresentationFormat>
  <Paragraphs>66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Source Sans Pro Bold</vt:lpstr>
      <vt:lpstr>League Gothic</vt:lpstr>
      <vt:lpstr>Calibri</vt:lpstr>
      <vt:lpstr>Montserrat</vt:lpstr>
      <vt:lpstr>Source Sans Pro</vt:lpstr>
      <vt:lpstr>Montserrat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 EDU CE Vacant Properties 11/4 </dc:title>
  <cp:lastModifiedBy>Krystina Livraga</cp:lastModifiedBy>
  <cp:revision>2</cp:revision>
  <cp:lastPrinted>2023-11-02T23:49:57Z</cp:lastPrinted>
  <dcterms:created xsi:type="dcterms:W3CDTF">2006-08-16T00:00:00Z</dcterms:created>
  <dcterms:modified xsi:type="dcterms:W3CDTF">2023-11-02T23:50:04Z</dcterms:modified>
  <dc:identifier>DAFxik_7FBQ</dc:identifier>
</cp:coreProperties>
</file>