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7"/>
  </p:sldMasterIdLst>
  <p:notesMasterIdLst>
    <p:notesMasterId r:id="rId59"/>
  </p:notesMasterIdLst>
  <p:sldIdLst>
    <p:sldId id="555" r:id="rId18"/>
    <p:sldId id="356" r:id="rId19"/>
    <p:sldId id="358" r:id="rId20"/>
    <p:sldId id="524" r:id="rId21"/>
    <p:sldId id="546" r:id="rId22"/>
    <p:sldId id="515" r:id="rId23"/>
    <p:sldId id="516" r:id="rId24"/>
    <p:sldId id="512" r:id="rId25"/>
    <p:sldId id="513" r:id="rId26"/>
    <p:sldId id="306" r:id="rId27"/>
    <p:sldId id="360" r:id="rId28"/>
    <p:sldId id="363" r:id="rId29"/>
    <p:sldId id="525" r:id="rId30"/>
    <p:sldId id="365" r:id="rId31"/>
    <p:sldId id="279" r:id="rId32"/>
    <p:sldId id="529" r:id="rId33"/>
    <p:sldId id="350" r:id="rId34"/>
    <p:sldId id="494" r:id="rId35"/>
    <p:sldId id="284" r:id="rId36"/>
    <p:sldId id="500" r:id="rId37"/>
    <p:sldId id="367" r:id="rId38"/>
    <p:sldId id="554" r:id="rId39"/>
    <p:sldId id="537" r:id="rId40"/>
    <p:sldId id="328" r:id="rId41"/>
    <p:sldId id="509" r:id="rId42"/>
    <p:sldId id="533" r:id="rId43"/>
    <p:sldId id="505" r:id="rId44"/>
    <p:sldId id="507" r:id="rId45"/>
    <p:sldId id="504" r:id="rId46"/>
    <p:sldId id="534" r:id="rId47"/>
    <p:sldId id="535" r:id="rId48"/>
    <p:sldId id="527" r:id="rId49"/>
    <p:sldId id="376" r:id="rId50"/>
    <p:sldId id="541" r:id="rId51"/>
    <p:sldId id="377" r:id="rId52"/>
    <p:sldId id="544" r:id="rId53"/>
    <p:sldId id="545" r:id="rId54"/>
    <p:sldId id="547" r:id="rId55"/>
    <p:sldId id="493" r:id="rId56"/>
    <p:sldId id="473" r:id="rId57"/>
    <p:sldId id="556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berly Nelson" initials="KN" lastIdx="1" clrIdx="0">
    <p:extLst>
      <p:ext uri="{19B8F6BF-5375-455C-9EA6-DF929625EA0E}">
        <p15:presenceInfo xmlns:p15="http://schemas.microsoft.com/office/powerpoint/2012/main" userId="S::knelson@sgvmosquito.org::eb6641e1-d9d3-46ee-9aaf-765fcebac9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21CA63-F866-42F9-9F36-F621AE33997C}" v="32" dt="2023-08-04T15:19:37.8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7"/>
    <p:restoredTop sz="89388" autoAdjust="0"/>
  </p:normalViewPr>
  <p:slideViewPr>
    <p:cSldViewPr snapToGrid="0">
      <p:cViewPr varScale="1">
        <p:scale>
          <a:sx n="148" d="100"/>
          <a:sy n="148" d="100"/>
        </p:scale>
        <p:origin x="67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2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5" Type="http://schemas.openxmlformats.org/officeDocument/2006/relationships/customXml" Target="../customXml/item5.xml"/><Relationship Id="rId61" Type="http://schemas.openxmlformats.org/officeDocument/2006/relationships/presProps" Target="presProps.xml"/><Relationship Id="rId19" Type="http://schemas.openxmlformats.org/officeDocument/2006/relationships/slide" Target="slides/slide2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3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customXml" Target="../customXml/item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3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BEF60-E67A-4C23-B908-918E7AF224D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7462D-2889-4ACE-BEC1-4B8D90542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one of five mosquito control districts serving LA County. Visit https://www.socalmosquito.org/ to find your local district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54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33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Years discovered/</a:t>
            </a:r>
            <a:r>
              <a:rPr lang="en-US" baseline="0"/>
              <a:t> re-discovered in California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D5D3-65FB-45CD-BC8E-F90C67FF6D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6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3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95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Control options can be implemented at different stages of the mosquito life cycle.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D5D3-65FB-45CD-BC8E-F90C67FF6D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71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Elimination of stagnant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93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36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33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72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61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one of five mosquito control districts serving LA County. Visit https://www.socalmosquito.org/ to find your local district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84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46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36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52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Elimination of stagnant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37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Elimination of stagnant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82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Elimination of stagnant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7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Elimination of stagnant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52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Elimination of stagnant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94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Elimination of stagnant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69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Elimination of stagnant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91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Control options can be implemented at different stages of the mosquito life cycle.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D5D3-65FB-45CD-BC8E-F90C67FF6D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65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FA1301C3-9BF9-4E9E-9657-AD466BF8BC34}" type="slidenum">
              <a:rPr lang="en-US" altLang="en-US" smtClean="0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72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FA1301C3-9BF9-4E9E-9657-AD466BF8BC34}" type="slidenum">
              <a:rPr lang="en-US" altLang="en-US" smtClean="0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6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30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Control options can be implemented at different stages of the mosquito life cycle.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D5D3-65FB-45CD-BC8E-F90C67FF6D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7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Elimination of stagnant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7462D-2889-4ACE-BEC1-4B8D905421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8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40-90 degree angle     vs parallel feeding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D5D3-65FB-45CD-BC8E-F90C67FF6D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15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2362">
              <a:defRPr>
                <a:solidFill>
                  <a:schemeClr val="tx1"/>
                </a:solidFill>
                <a:latin typeface="Showcard Gothic"/>
              </a:defRPr>
            </a:lvl1pPr>
            <a:lvl2pPr marL="748448" indent="-287865" defTabSz="932362">
              <a:defRPr>
                <a:solidFill>
                  <a:schemeClr val="tx1"/>
                </a:solidFill>
                <a:latin typeface="Showcard Gothic"/>
              </a:defRPr>
            </a:lvl2pPr>
            <a:lvl3pPr marL="1151458" indent="-230292" defTabSz="932362">
              <a:defRPr>
                <a:solidFill>
                  <a:schemeClr val="tx1"/>
                </a:solidFill>
                <a:latin typeface="Showcard Gothic"/>
              </a:defRPr>
            </a:lvl3pPr>
            <a:lvl4pPr marL="1612041" indent="-230292" defTabSz="932362">
              <a:defRPr>
                <a:solidFill>
                  <a:schemeClr val="tx1"/>
                </a:solidFill>
                <a:latin typeface="Showcard Gothic"/>
              </a:defRPr>
            </a:lvl4pPr>
            <a:lvl5pPr marL="2072625" indent="-230292" defTabSz="932362">
              <a:defRPr>
                <a:solidFill>
                  <a:schemeClr val="tx1"/>
                </a:solidFill>
                <a:latin typeface="Showcard Gothic"/>
              </a:defRPr>
            </a:lvl5pPr>
            <a:lvl6pPr marL="253320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6pPr>
            <a:lvl7pPr marL="2993791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7pPr>
            <a:lvl8pPr marL="3454375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8pPr>
            <a:lvl9pPr marL="3914958" indent="-230292" defTabSz="932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howcard Gothic"/>
              </a:defRPr>
            </a:lvl9pPr>
          </a:lstStyle>
          <a:p>
            <a:fld id="{9351F670-68E7-47C9-85F7-EEEACEA8D53F}" type="slidenum">
              <a:rPr lang="en-US" altLang="en-US" smtClean="0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64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866180" y="1881932"/>
            <a:ext cx="7411641" cy="138633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4843" y="4996160"/>
            <a:ext cx="219386" cy="15810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5038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E4EC6-2E2A-4806-B5B8-2ED5ADB9C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3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4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2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9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5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2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3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7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alphaModFix amt="9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9D843-BDE3-4AB0-84C6-1774D8CAB2CC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E0259-A869-4390-BAFE-D174F6A31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2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gif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jpeg"/><Relationship Id="rId10" Type="http://schemas.microsoft.com/office/2007/relationships/hdphoto" Target="../media/hdphoto2.wdp"/><Relationship Id="rId4" Type="http://schemas.openxmlformats.org/officeDocument/2006/relationships/image" Target="../media/image52.jpe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ocalmosquito.org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tebackchampion.org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hyperlink" Target="http://www.sgvmosquito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Pcabrera@SGVmosquito.org" TargetMode="Externa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34602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" y="2143125"/>
            <a:ext cx="9067800" cy="8572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Back to the Biology</a:t>
            </a:r>
          </a:p>
        </p:txBody>
      </p:sp>
    </p:spTree>
    <p:extLst>
      <p:ext uri="{BB962C8B-B14F-4D97-AF65-F5344CB8AC3E}">
        <p14:creationId xmlns:p14="http://schemas.microsoft.com/office/powerpoint/2010/main" val="224525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76A6E6-2DA2-B8A9-5E6F-BEAB1D35BD0E}"/>
              </a:ext>
            </a:extLst>
          </p:cNvPr>
          <p:cNvSpPr txBox="1">
            <a:spLocks/>
          </p:cNvSpPr>
          <p:nvPr/>
        </p:nvSpPr>
        <p:spPr>
          <a:xfrm>
            <a:off x="4279392" y="2896362"/>
            <a:ext cx="3782568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b="1" dirty="0"/>
              <a:t>~ 3,500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62B3B5D-4112-E0FF-A285-A7C7DF0D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1525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/>
              <a:t>How many types (species) of mosquitoes are there in the world?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2" name="Picture 11" descr="A spider on a white plate&#10;&#10;Description automatically generated with low confidence">
            <a:extLst>
              <a:ext uri="{FF2B5EF4-FFF2-40B4-BE49-F238E27FC236}">
                <a16:creationId xmlns:a16="http://schemas.microsoft.com/office/drawing/2014/main" id="{FA1D4DE3-597C-E1C1-E7BD-E2E7F1C211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" y="2000250"/>
            <a:ext cx="3151632" cy="236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76A6E6-2DA2-B8A9-5E6F-BEAB1D35BD0E}"/>
              </a:ext>
            </a:extLst>
          </p:cNvPr>
          <p:cNvSpPr txBox="1">
            <a:spLocks/>
          </p:cNvSpPr>
          <p:nvPr/>
        </p:nvSpPr>
        <p:spPr>
          <a:xfrm>
            <a:off x="4279392" y="2896362"/>
            <a:ext cx="3782568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b="1" dirty="0"/>
              <a:t>~ 10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62B3B5D-4112-E0FF-A285-A7C7DF0D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1525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/>
              <a:t>How many kinds of mosquitoes do we catch regularly in our District?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3A325-C234-86A0-3167-05AD6A922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40" y="2076577"/>
            <a:ext cx="3443097" cy="229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" y="140677"/>
            <a:ext cx="9067800" cy="8572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Mosquito Life Cycle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142230F-A19F-5E82-CF54-358A80974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774218"/>
            <a:ext cx="7543800" cy="40966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1B33D-6B86-D3D6-89A7-F565C9CFA6A1}"/>
              </a:ext>
            </a:extLst>
          </p:cNvPr>
          <p:cNvSpPr txBox="1"/>
          <p:nvPr/>
        </p:nvSpPr>
        <p:spPr>
          <a:xfrm>
            <a:off x="3105159" y="2565057"/>
            <a:ext cx="2241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Complete in 7-10 days!</a:t>
            </a:r>
          </a:p>
        </p:txBody>
      </p:sp>
    </p:spTree>
    <p:extLst>
      <p:ext uri="{BB962C8B-B14F-4D97-AF65-F5344CB8AC3E}">
        <p14:creationId xmlns:p14="http://schemas.microsoft.com/office/powerpoint/2010/main" val="266844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3C7057-B3E3-2015-4B6A-27802B54D6D2}"/>
              </a:ext>
            </a:extLst>
          </p:cNvPr>
          <p:cNvSpPr txBox="1">
            <a:spLocks/>
          </p:cNvSpPr>
          <p:nvPr/>
        </p:nvSpPr>
        <p:spPr>
          <a:xfrm>
            <a:off x="1319464" y="1270071"/>
            <a:ext cx="6505071" cy="304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400" dirty="0"/>
              <a:t>They are carriers of diseases!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C9C84AD-7CB3-58A7-EB57-F921DD9B49FD}"/>
              </a:ext>
            </a:extLst>
          </p:cNvPr>
          <p:cNvSpPr txBox="1">
            <a:spLocks/>
          </p:cNvSpPr>
          <p:nvPr/>
        </p:nvSpPr>
        <p:spPr>
          <a:xfrm>
            <a:off x="457200" y="25501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do we care about mosquitoes in our cities?</a:t>
            </a:r>
          </a:p>
        </p:txBody>
      </p:sp>
      <p:pic>
        <p:nvPicPr>
          <p:cNvPr id="11" name="Picture 10" descr="A picture containing table, person, indoor&#10;&#10;Description automatically generated">
            <a:extLst>
              <a:ext uri="{FF2B5EF4-FFF2-40B4-BE49-F238E27FC236}">
                <a16:creationId xmlns:a16="http://schemas.microsoft.com/office/drawing/2014/main" id="{4E2735EC-8C3C-ACAC-B4AF-97F2FC2F5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049" y="1837438"/>
            <a:ext cx="4419399" cy="29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351"/>
            <a:ext cx="8229600" cy="1656825"/>
          </a:xfrm>
        </p:spPr>
        <p:txBody>
          <a:bodyPr>
            <a:noAutofit/>
          </a:bodyPr>
          <a:lstStyle/>
          <a:p>
            <a:r>
              <a:rPr lang="en-US" sz="3200" dirty="0"/>
              <a:t>Two genera of mosquitoes</a:t>
            </a:r>
            <a:br>
              <a:rPr lang="en-US" sz="3200" dirty="0"/>
            </a:br>
            <a:r>
              <a:rPr lang="en-US" sz="3200" dirty="0"/>
              <a:t>that transmits arboviruses to people in our cities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66846" y="1771242"/>
            <a:ext cx="259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Culex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60858" y="1775262"/>
            <a:ext cx="259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Aedes</a:t>
            </a:r>
          </a:p>
        </p:txBody>
      </p:sp>
      <p:pic>
        <p:nvPicPr>
          <p:cNvPr id="4" name="Picture 3" descr="A close-up of a mosquito&#10;&#10;Description automatically generated">
            <a:extLst>
              <a:ext uri="{FF2B5EF4-FFF2-40B4-BE49-F238E27FC236}">
                <a16:creationId xmlns:a16="http://schemas.microsoft.com/office/drawing/2014/main" id="{47A310E1-1825-577E-8AB9-287603D8D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64" y="2212793"/>
            <a:ext cx="2438587" cy="2438587"/>
          </a:xfrm>
          <a:prstGeom prst="rect">
            <a:avLst/>
          </a:prstGeom>
        </p:spPr>
      </p:pic>
      <p:pic>
        <p:nvPicPr>
          <p:cNvPr id="6" name="Picture 5" descr="A close-up of a mosquito&#10;&#10;Description automatically generated">
            <a:extLst>
              <a:ext uri="{FF2B5EF4-FFF2-40B4-BE49-F238E27FC236}">
                <a16:creationId xmlns:a16="http://schemas.microsoft.com/office/drawing/2014/main" id="{3195E232-CF4E-510C-B63D-443D50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52" y="2212793"/>
            <a:ext cx="2438588" cy="24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4375" y="171450"/>
            <a:ext cx="7600950" cy="1028700"/>
          </a:xfrm>
        </p:spPr>
        <p:txBody>
          <a:bodyPr/>
          <a:lstStyle/>
          <a:p>
            <a:pPr algn="ctr"/>
            <a:r>
              <a:rPr lang="en-US" sz="4950" b="1" i="1" dirty="0">
                <a:latin typeface="+mn-lt"/>
              </a:rPr>
              <a:t>Culex</a:t>
            </a:r>
            <a:r>
              <a:rPr lang="en-US" sz="4950" b="1" dirty="0">
                <a:latin typeface="+mn-lt"/>
              </a:rPr>
              <a:t> genus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2284" y="1159766"/>
            <a:ext cx="60713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altLang="en-US" sz="2000" dirty="0"/>
              <a:t>Native </a:t>
            </a:r>
            <a:r>
              <a:rPr lang="en-US" altLang="en-US" sz="2000" i="1" dirty="0"/>
              <a:t>Culex</a:t>
            </a:r>
            <a:r>
              <a:rPr lang="en-US" altLang="en-US" sz="2000" dirty="0"/>
              <a:t> mosquitoes prefer to bite birds</a:t>
            </a:r>
          </a:p>
          <a:p>
            <a:pPr marL="742950" lvl="1" indent="-169863">
              <a:buFont typeface="Arial" panose="020B0604020202020204" pitchFamily="34" charset="0"/>
              <a:buChar char="•"/>
            </a:pPr>
            <a:r>
              <a:rPr lang="en-US" altLang="en-US" sz="2000" dirty="0"/>
              <a:t>Dead bird surveillance is key</a:t>
            </a:r>
          </a:p>
          <a:p>
            <a:endParaRPr lang="en-US" altLang="en-US" sz="2000" dirty="0"/>
          </a:p>
          <a:p>
            <a:r>
              <a:rPr lang="en-US" altLang="en-US" sz="2000" dirty="0"/>
              <a:t>2. </a:t>
            </a:r>
            <a:r>
              <a:rPr lang="en-US" altLang="en-US" sz="2000" i="1" dirty="0"/>
              <a:t>Culex</a:t>
            </a:r>
            <a:r>
              <a:rPr lang="en-US" altLang="en-US" sz="2000" dirty="0"/>
              <a:t> mosquitoes can spread </a:t>
            </a:r>
            <a:r>
              <a:rPr lang="en-US" altLang="en-US" sz="2000" b="1" dirty="0"/>
              <a:t>West Nile virus </a:t>
            </a:r>
          </a:p>
          <a:p>
            <a:r>
              <a:rPr lang="en-US" altLang="en-US" sz="2000" b="1" dirty="0"/>
              <a:t>      </a:t>
            </a:r>
            <a:r>
              <a:rPr lang="en-US" altLang="en-US" sz="2000" dirty="0"/>
              <a:t>(“Bird disease”) when they bite</a:t>
            </a:r>
          </a:p>
          <a:p>
            <a:pPr marL="728663" lvl="1" indent="-385763">
              <a:buFont typeface="+mj-lt"/>
              <a:buAutoNum type="alphaLcPeriod"/>
            </a:pPr>
            <a:r>
              <a:rPr lang="en-US" altLang="en-US" sz="2000" dirty="0"/>
              <a:t>Detected in L.A. County in 2004</a:t>
            </a:r>
          </a:p>
          <a:p>
            <a:pPr marL="728663" lvl="1" indent="-385763">
              <a:buFont typeface="+mj-lt"/>
              <a:buAutoNum type="alphaLcPeriod"/>
            </a:pPr>
            <a:r>
              <a:rPr lang="en-US" altLang="en-US" sz="2000" dirty="0"/>
              <a:t>Flu-like symptoms for 1 in 5 people infected</a:t>
            </a:r>
          </a:p>
          <a:p>
            <a:pPr marL="728663" lvl="1" indent="-385763">
              <a:buFont typeface="+mj-lt"/>
              <a:buAutoNum type="alphaLcPeriod"/>
            </a:pPr>
            <a:r>
              <a:rPr lang="en-US" altLang="en-US" sz="2000" dirty="0"/>
              <a:t>Central nervous system affected for 1 in 150 people infected</a:t>
            </a:r>
          </a:p>
          <a:p>
            <a:pPr marL="1185863" lvl="2" indent="-385763">
              <a:buFont typeface="+mj-lt"/>
              <a:buAutoNum type="alphaLcPeriod"/>
            </a:pPr>
            <a:r>
              <a:rPr lang="en-US" altLang="en-US" sz="2000" dirty="0"/>
              <a:t>Encephalitis (inflammation of the brain)</a:t>
            </a:r>
          </a:p>
          <a:p>
            <a:pPr marL="1185863" lvl="2" indent="-385763">
              <a:buFont typeface="+mj-lt"/>
              <a:buAutoNum type="alphaLcPeriod"/>
            </a:pPr>
            <a:r>
              <a:rPr lang="en-US" altLang="en-US" sz="2000" dirty="0"/>
              <a:t>Meningitis (inflammation of membranes that surround brain and spinal cord)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1CE03-7886-694E-9786-29FD4E7EBB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580" y="1935552"/>
            <a:ext cx="3038419" cy="2446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D58BFF-CD5F-D740-B94D-6A118896E2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623" y="589305"/>
            <a:ext cx="1500188" cy="150018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1CB6044-3126-FB5F-755A-AAC5B1C37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23" y="1204331"/>
            <a:ext cx="273958" cy="35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2EB2C1D-79E0-AF0E-DFAB-9395A6D31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69031"/>
            <a:ext cx="9158571" cy="41111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ABD6A84-D337-89A5-8A44-1610E252D31C}"/>
              </a:ext>
            </a:extLst>
          </p:cNvPr>
          <p:cNvSpPr txBox="1">
            <a:spLocks/>
          </p:cNvSpPr>
          <p:nvPr/>
        </p:nvSpPr>
        <p:spPr>
          <a:xfrm>
            <a:off x="457200" y="320265"/>
            <a:ext cx="8229600" cy="85725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West Nile virus transmission pathway</a:t>
            </a:r>
          </a:p>
        </p:txBody>
      </p:sp>
    </p:spTree>
    <p:extLst>
      <p:ext uri="{BB962C8B-B14F-4D97-AF65-F5344CB8AC3E}">
        <p14:creationId xmlns:p14="http://schemas.microsoft.com/office/powerpoint/2010/main" val="89897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4375" y="171450"/>
            <a:ext cx="8137341" cy="1028700"/>
          </a:xfrm>
        </p:spPr>
        <p:txBody>
          <a:bodyPr/>
          <a:lstStyle/>
          <a:p>
            <a:pPr algn="ctr"/>
            <a:r>
              <a:rPr lang="en-US" sz="4050" b="1" i="1" dirty="0">
                <a:latin typeface="+mn-lt"/>
              </a:rPr>
              <a:t>Aedes</a:t>
            </a:r>
            <a:r>
              <a:rPr lang="en-US" sz="4050" b="1" dirty="0">
                <a:latin typeface="+mn-lt"/>
              </a:rPr>
              <a:t> genus (“ankle biters”)</a:t>
            </a:r>
          </a:p>
        </p:txBody>
      </p:sp>
      <p:sp>
        <p:nvSpPr>
          <p:cNvPr id="5" name="Rectangle 4"/>
          <p:cNvSpPr/>
          <p:nvPr/>
        </p:nvSpPr>
        <p:spPr>
          <a:xfrm>
            <a:off x="292285" y="1159766"/>
            <a:ext cx="41533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AutoNum type="arabicPeriod"/>
            </a:pPr>
            <a:r>
              <a:rPr lang="en-US" altLang="en-US" sz="2100" dirty="0"/>
              <a:t>Invasive </a:t>
            </a:r>
            <a:r>
              <a:rPr lang="en-US" altLang="en-US" sz="2100" i="1" dirty="0"/>
              <a:t>Aedes</a:t>
            </a:r>
            <a:r>
              <a:rPr lang="en-US" altLang="en-US" sz="2100" dirty="0"/>
              <a:t> mosquitoes prefer to bite people</a:t>
            </a:r>
          </a:p>
          <a:p>
            <a:pPr marL="385763" indent="-385763">
              <a:buAutoNum type="arabicPeriod"/>
            </a:pPr>
            <a:r>
              <a:rPr lang="en-US" altLang="en-US" sz="2100" i="1" dirty="0"/>
              <a:t>Aedes</a:t>
            </a:r>
            <a:r>
              <a:rPr lang="en-US" altLang="en-US" sz="2100" dirty="0"/>
              <a:t> make outbreaks of Zika, yellow fever, dengue fever, and chikungunya possible</a:t>
            </a:r>
          </a:p>
          <a:p>
            <a:pPr marL="385763" indent="-385763">
              <a:buAutoNum type="arabicPeriod"/>
            </a:pPr>
            <a:r>
              <a:rPr lang="en-US" altLang="en-US" sz="2100" dirty="0"/>
              <a:t>Bites </a:t>
            </a:r>
            <a:r>
              <a:rPr lang="en-US" altLang="en-US" sz="2100" b="1" dirty="0"/>
              <a:t>all day </a:t>
            </a:r>
            <a:r>
              <a:rPr lang="en-US" altLang="en-US" sz="2100" dirty="0"/>
              <a:t>from dawn to dusk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A8E9B2-4F2E-CB47-8399-53D968D2E0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048" y="1159766"/>
            <a:ext cx="4984952" cy="277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Invasive </a:t>
            </a:r>
            <a:r>
              <a:rPr lang="en-US" sz="3600" b="1" i="1" dirty="0"/>
              <a:t>Aedes</a:t>
            </a:r>
            <a:r>
              <a:rPr lang="en-US" sz="3600" b="1" dirty="0"/>
              <a:t> Mosquitoes in our District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1" y="2916019"/>
            <a:ext cx="3381519" cy="142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 descr="Image result for aedes albopictu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873" y="1181100"/>
            <a:ext cx="3249167" cy="14058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aedes aegypt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181100"/>
            <a:ext cx="3124200" cy="14058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6200" y="253501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Ae. albopictus</a:t>
            </a:r>
          </a:p>
          <a:p>
            <a:pPr algn="ctr"/>
            <a:r>
              <a:rPr lang="en-US"/>
              <a:t>2011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436381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Ae. notoscriptus</a:t>
            </a:r>
          </a:p>
          <a:p>
            <a:pPr algn="ctr"/>
            <a:r>
              <a:rPr lang="en-US"/>
              <a:t>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8800" y="253501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Ae. aegypti</a:t>
            </a:r>
          </a:p>
          <a:p>
            <a:pPr algn="ctr"/>
            <a:r>
              <a:rPr lang="en-US"/>
              <a:t>2013</a:t>
            </a: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0E421E0B-C0F0-0352-7603-05676DF32340}"/>
              </a:ext>
            </a:extLst>
          </p:cNvPr>
          <p:cNvSpPr/>
          <p:nvPr/>
        </p:nvSpPr>
        <p:spPr>
          <a:xfrm>
            <a:off x="3022831" y="1181100"/>
            <a:ext cx="2664619" cy="194310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Only Female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Mosquitoes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Bite</a:t>
            </a:r>
          </a:p>
        </p:txBody>
      </p:sp>
    </p:spTree>
    <p:extLst>
      <p:ext uri="{BB962C8B-B14F-4D97-AF65-F5344CB8AC3E}">
        <p14:creationId xmlns:p14="http://schemas.microsoft.com/office/powerpoint/2010/main" val="345082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Independent Special District formed under, and governed by the California Health and Safety Code…"/>
          <p:cNvSpPr txBox="1">
            <a:spLocks noGrp="1"/>
          </p:cNvSpPr>
          <p:nvPr>
            <p:ph type="body" idx="4294967295"/>
          </p:nvPr>
        </p:nvSpPr>
        <p:spPr>
          <a:xfrm>
            <a:off x="255730" y="1022045"/>
            <a:ext cx="5981520" cy="36109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defTabSz="321458">
              <a:spcBef>
                <a:spcPts val="0"/>
              </a:spcBef>
              <a:buSzPct val="100000"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monitor and control for mosquito-borne disease outbreaks in the community while residents keep their properties bite-free.</a:t>
            </a:r>
          </a:p>
          <a:p>
            <a:pPr marL="0" indent="0" defTabSz="321458">
              <a:spcBef>
                <a:spcPts val="0"/>
              </a:spcBef>
              <a:buSzPct val="100000"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defTabSz="321458">
              <a:spcBef>
                <a:spcPts val="0"/>
              </a:spcBef>
              <a:buSzPct val="100000"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 the numbers:</a:t>
            </a:r>
          </a:p>
          <a:p>
            <a:pPr defTabSz="321458">
              <a:spcBef>
                <a:spcPts val="0"/>
              </a:spcBef>
              <a:buSzPct val="100000"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serve</a:t>
            </a:r>
            <a:r>
              <a:rPr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26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ities and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unincorporated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L.A. County communities in San Gabriel Valley</a:t>
            </a:r>
          </a:p>
          <a:p>
            <a:pPr defTabSz="321458">
              <a:spcBef>
                <a:spcPts val="0"/>
              </a:spcBef>
              <a:buSzPct val="100000"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1.5 million residents</a:t>
            </a:r>
          </a:p>
          <a:p>
            <a:pPr defTabSz="321458">
              <a:spcBef>
                <a:spcPts val="0"/>
              </a:spcBef>
              <a:buSzPct val="100000"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have 37 full-time employees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07005" y="128269"/>
            <a:ext cx="852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San Gabriel Valley Mosquito &amp; Vector Control District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EC9A6-BF96-EE43-9979-07730D9D39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r="13513"/>
          <a:stretch/>
        </p:blipFill>
        <p:spPr>
          <a:xfrm>
            <a:off x="6308650" y="1098698"/>
            <a:ext cx="2599779" cy="28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8334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4375" y="171450"/>
            <a:ext cx="8137341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latin typeface="+mn-lt"/>
              </a:rPr>
              <a:t>Aedes Mosquitoes’ Eggs = Time Capsules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2285" y="1159766"/>
            <a:ext cx="35367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100" dirty="0"/>
              <a:t>Lays individual eggs on any surface above the water 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A8E9B2-4F2E-CB47-8399-53D968D2E0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5" y="448613"/>
            <a:ext cx="779210" cy="433990"/>
          </a:xfrm>
          <a:prstGeom prst="rect">
            <a:avLst/>
          </a:prstGeom>
        </p:spPr>
      </p:pic>
      <p:pic>
        <p:nvPicPr>
          <p:cNvPr id="4" name="Picture 3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85BD1D09-4061-52B1-D788-CCDAE05E2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043590"/>
            <a:ext cx="3809777" cy="401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75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1D71C4F4-DF70-FCF4-1E33-386069FE4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184" y="2161794"/>
            <a:ext cx="5437632" cy="2209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7288203-100D-3593-D46F-FB5F81271422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14155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Zika, yellow fever, dengue fever, and chikungunya</a:t>
            </a:r>
          </a:p>
        </p:txBody>
      </p:sp>
    </p:spTree>
    <p:extLst>
      <p:ext uri="{BB962C8B-B14F-4D97-AF65-F5344CB8AC3E}">
        <p14:creationId xmlns:p14="http://schemas.microsoft.com/office/powerpoint/2010/main" val="2673172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288203-100D-3593-D46F-FB5F81271422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14155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Travel Associated Cases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7C78A7D-E6DA-22F3-4B57-8EB2381CC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498">
            <a:off x="3549403" y="1038685"/>
            <a:ext cx="2382545" cy="238254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299D29D-AD11-39AC-B044-F4446961C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09" y="2357297"/>
            <a:ext cx="2571750" cy="257175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6518923-AD73-9C0C-8B38-599CF46A1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07" y="1086765"/>
            <a:ext cx="1484985" cy="148498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ACE1E7B-E9AF-2726-27A4-D37B7A67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9" y="1055457"/>
            <a:ext cx="3924387" cy="39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66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" y="140677"/>
            <a:ext cx="9067800" cy="8572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Mosquito Sources</a:t>
            </a:r>
          </a:p>
        </p:txBody>
      </p:sp>
      <p:pic>
        <p:nvPicPr>
          <p:cNvPr id="4" name="Picture 3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A6567E2E-F639-8D87-4945-5F02F9D6B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34" y="1426203"/>
            <a:ext cx="3426209" cy="2569657"/>
          </a:xfrm>
          <a:prstGeom prst="rect">
            <a:avLst/>
          </a:prstGeom>
        </p:spPr>
      </p:pic>
      <p:pic>
        <p:nvPicPr>
          <p:cNvPr id="6" name="Picture 5" descr="A picture containing outdoor, stone, seat, dirty&#10;&#10;Description automatically generated">
            <a:extLst>
              <a:ext uri="{FF2B5EF4-FFF2-40B4-BE49-F238E27FC236}">
                <a16:creationId xmlns:a16="http://schemas.microsoft.com/office/drawing/2014/main" id="{43542AD9-EC2D-3761-9695-761152042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4433" y="1426205"/>
            <a:ext cx="3426210" cy="2569658"/>
          </a:xfrm>
          <a:prstGeom prst="rect">
            <a:avLst/>
          </a:prstGeom>
        </p:spPr>
      </p:pic>
      <p:pic>
        <p:nvPicPr>
          <p:cNvPr id="9" name="Picture 8" descr="A picture containing green, plant, vegetable&#10;&#10;Description automatically generated">
            <a:extLst>
              <a:ext uri="{FF2B5EF4-FFF2-40B4-BE49-F238E27FC236}">
                <a16:creationId xmlns:a16="http://schemas.microsoft.com/office/drawing/2014/main" id="{5B4E4E53-0A68-48A6-DD66-93DE7E0EA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5" t="13986" r="5881"/>
          <a:stretch/>
        </p:blipFill>
        <p:spPr>
          <a:xfrm>
            <a:off x="5952477" y="997926"/>
            <a:ext cx="2435324" cy="342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44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30B-9FB1-4A81-804C-F09100D0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Tip, Toss, and Protect</a:t>
            </a:r>
          </a:p>
        </p:txBody>
      </p:sp>
      <p:pic>
        <p:nvPicPr>
          <p:cNvPr id="5" name="Content Placeholder 4" descr="Text, logo&#10;&#10;Description automatically generated">
            <a:extLst>
              <a:ext uri="{FF2B5EF4-FFF2-40B4-BE49-F238E27FC236}">
                <a16:creationId xmlns:a16="http://schemas.microsoft.com/office/drawing/2014/main" id="{9EEA4733-544A-4DEC-96C1-8A7EE249D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126" y="1200150"/>
            <a:ext cx="3351748" cy="3394075"/>
          </a:xfrm>
        </p:spPr>
      </p:pic>
    </p:spTree>
    <p:extLst>
      <p:ext uri="{BB962C8B-B14F-4D97-AF65-F5344CB8AC3E}">
        <p14:creationId xmlns:p14="http://schemas.microsoft.com/office/powerpoint/2010/main" val="2670026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2310"/>
            <a:ext cx="9144000" cy="64064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Mosquito Repellents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F769E-86B2-EDF9-CCEC-E768672D81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47" y="1387475"/>
            <a:ext cx="581424" cy="799458"/>
          </a:xfrm>
          <a:prstGeom prst="rect">
            <a:avLst/>
          </a:prstGeom>
        </p:spPr>
      </p:pic>
      <p:pic>
        <p:nvPicPr>
          <p:cNvPr id="6" name="Picture 5" descr="A picture containing toiletry&#10;&#10;Description automatically generated">
            <a:extLst>
              <a:ext uri="{FF2B5EF4-FFF2-40B4-BE49-F238E27FC236}">
                <a16:creationId xmlns:a16="http://schemas.microsoft.com/office/drawing/2014/main" id="{66E5C731-F073-4B88-59AB-394F9CC47E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6661" y="2265915"/>
            <a:ext cx="554996" cy="763118"/>
          </a:xfrm>
          <a:prstGeom prst="rect">
            <a:avLst/>
          </a:prstGeom>
        </p:spPr>
      </p:pic>
      <p:pic>
        <p:nvPicPr>
          <p:cNvPr id="8" name="Picture 7" descr="A picture containing toiletry&#10;&#10;Description automatically generated">
            <a:extLst>
              <a:ext uri="{FF2B5EF4-FFF2-40B4-BE49-F238E27FC236}">
                <a16:creationId xmlns:a16="http://schemas.microsoft.com/office/drawing/2014/main" id="{40E79F02-0527-4366-E56D-B584FA07A3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10" y="3909609"/>
            <a:ext cx="590927" cy="812524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C46CFB19-7C71-B8D5-E0BD-5EDE7CA226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5" y="3123035"/>
            <a:ext cx="554996" cy="763119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7BC5908D-2866-5CD5-0D58-2C850F4F1A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95" y="534767"/>
            <a:ext cx="590927" cy="812525"/>
          </a:xfrm>
          <a:prstGeom prst="rect">
            <a:avLst/>
          </a:prstGeom>
        </p:spPr>
      </p:pic>
      <p:pic>
        <p:nvPicPr>
          <p:cNvPr id="5" name="Picture 4" descr="A person holding a bottle&#10;&#10;Description automatically generated with low confidence">
            <a:extLst>
              <a:ext uri="{FF2B5EF4-FFF2-40B4-BE49-F238E27FC236}">
                <a16:creationId xmlns:a16="http://schemas.microsoft.com/office/drawing/2014/main" id="{AFC22933-2988-7FE0-112A-A4C9D1B46B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778" y="911292"/>
            <a:ext cx="3690444" cy="36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74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4375" y="171450"/>
            <a:ext cx="8137341" cy="1028700"/>
          </a:xfrm>
        </p:spPr>
        <p:txBody>
          <a:bodyPr/>
          <a:lstStyle/>
          <a:p>
            <a:pPr algn="ctr"/>
            <a:r>
              <a:rPr lang="en-US" sz="4050" b="1" dirty="0">
                <a:latin typeface="+mn-lt"/>
              </a:rPr>
              <a:t>Myth: Wearable Repellents</a:t>
            </a:r>
          </a:p>
        </p:txBody>
      </p:sp>
      <p:pic>
        <p:nvPicPr>
          <p:cNvPr id="1028" name="Picture 4" descr="Mosquito Repellent Bracelets 20 Pack,100% Natural Deet-Free Waterproof  Travel Insect Repellent Bands,Non-Toxic Safe Wristband, Outdoor Protection  for Baby Kids and Adults - Newegg.com">
            <a:extLst>
              <a:ext uri="{FF2B5EF4-FFF2-40B4-BE49-F238E27FC236}">
                <a16:creationId xmlns:a16="http://schemas.microsoft.com/office/drawing/2014/main" id="{A1A7A2BD-448F-2660-0EAD-6B76A9A56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124814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 : RiptGear Mosquito Repellent Patches - 78 Pack of Bug Repellent  Stickers for Kids and Adults, Natural Mosquito Repellent Sticker,  Citronella Patch Sticks to Any Surface - DEET Free Mosquito Repellent :">
            <a:extLst>
              <a:ext uri="{FF2B5EF4-FFF2-40B4-BE49-F238E27FC236}">
                <a16:creationId xmlns:a16="http://schemas.microsoft.com/office/drawing/2014/main" id="{A341FAF1-901E-586D-FAB2-FBEB33A35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4951" y="1391024"/>
            <a:ext cx="2821781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366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e&#10;&#10;Description automatically generated">
            <a:extLst>
              <a:ext uri="{FF2B5EF4-FFF2-40B4-BE49-F238E27FC236}">
                <a16:creationId xmlns:a16="http://schemas.microsoft.com/office/drawing/2014/main" id="{8F897DA9-E81B-AB2E-E01C-D5FF67221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38" y="727618"/>
            <a:ext cx="2809667" cy="28096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1083"/>
            <a:ext cx="9144000" cy="1028700"/>
          </a:xfrm>
        </p:spPr>
        <p:txBody>
          <a:bodyPr/>
          <a:lstStyle/>
          <a:p>
            <a:pPr algn="ctr"/>
            <a:r>
              <a:rPr lang="en-US" sz="4050" b="1" dirty="0">
                <a:latin typeface="+mn-lt"/>
              </a:rPr>
              <a:t>Myth: Shield of Protection</a:t>
            </a:r>
          </a:p>
        </p:txBody>
      </p:sp>
      <p:pic>
        <p:nvPicPr>
          <p:cNvPr id="2054" name="Picture 6" descr="Off! Clip On Home &amp; Perimeter Outdoor Clip-on in the Insect Repellents  department at Lowes.com">
            <a:extLst>
              <a:ext uri="{FF2B5EF4-FFF2-40B4-BE49-F238E27FC236}">
                <a16:creationId xmlns:a16="http://schemas.microsoft.com/office/drawing/2014/main" id="{C63A8E50-4174-865F-A9BB-36A983346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4852"/>
            <a:ext cx="1783168" cy="17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osquito repellent incense coil in Kolhapur at best price by D Mart -  Justdial">
            <a:extLst>
              <a:ext uri="{FF2B5EF4-FFF2-40B4-BE49-F238E27FC236}">
                <a16:creationId xmlns:a16="http://schemas.microsoft.com/office/drawing/2014/main" id="{EBE694EB-7AEB-EA5A-30A8-EA0B5322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9139" y="2854852"/>
            <a:ext cx="1671638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pel Insect Repellent Triple Wick Citronella Candle, Green - Walmart.com">
            <a:extLst>
              <a:ext uri="{FF2B5EF4-FFF2-40B4-BE49-F238E27FC236}">
                <a16:creationId xmlns:a16="http://schemas.microsoft.com/office/drawing/2014/main" id="{767AB6A1-F967-0E2D-62DE-AC1AAC771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163" r="89993">
                        <a14:foregroundMark x1="14463" y1="39033" x2="9618" y2="61400"/>
                        <a14:foregroundMark x1="9618" y1="61400" x2="12164" y2="79133"/>
                        <a14:foregroundMark x1="5198" y1="70367" x2="5976" y2="7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6362" y="3143250"/>
            <a:ext cx="1454516" cy="154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rmacell MR300 Portable Mosquito Repellent Device, Olive Green -  Walmart.com">
            <a:extLst>
              <a:ext uri="{FF2B5EF4-FFF2-40B4-BE49-F238E27FC236}">
                <a16:creationId xmlns:a16="http://schemas.microsoft.com/office/drawing/2014/main" id="{0C3FDD61-E18A-4596-AD1B-14C7ADC23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9392" y="2400300"/>
            <a:ext cx="914400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atio Shield Mosquito Repeller | Thermacell">
            <a:extLst>
              <a:ext uri="{FF2B5EF4-FFF2-40B4-BE49-F238E27FC236}">
                <a16:creationId xmlns:a16="http://schemas.microsoft.com/office/drawing/2014/main" id="{6A6209F6-A092-9A7F-AC98-BB6BDBEB6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226" y="2705332"/>
            <a:ext cx="2099747" cy="209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63A6BD-4CF3-B3CB-DF89-2CBB3541CA83}"/>
              </a:ext>
            </a:extLst>
          </p:cNvPr>
          <p:cNvSpPr/>
          <p:nvPr/>
        </p:nvSpPr>
        <p:spPr>
          <a:xfrm>
            <a:off x="4954810" y="3814551"/>
            <a:ext cx="457200" cy="448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250FB3-E7DE-A993-14B3-78C468677457}"/>
              </a:ext>
            </a:extLst>
          </p:cNvPr>
          <p:cNvSpPr/>
          <p:nvPr/>
        </p:nvSpPr>
        <p:spPr>
          <a:xfrm>
            <a:off x="6716498" y="3143251"/>
            <a:ext cx="457200" cy="1189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EBF1AC-6BFB-C54D-FAEF-AF3D22B9CAE6}"/>
              </a:ext>
            </a:extLst>
          </p:cNvPr>
          <p:cNvSpPr/>
          <p:nvPr/>
        </p:nvSpPr>
        <p:spPr>
          <a:xfrm>
            <a:off x="8082359" y="3776889"/>
            <a:ext cx="457200" cy="448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 descr="A potted plant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A2996749-1508-F498-D82B-B3100A532D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66" y="2854852"/>
            <a:ext cx="1628609" cy="16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37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4375" y="171450"/>
            <a:ext cx="8137341" cy="1028700"/>
          </a:xfrm>
        </p:spPr>
        <p:txBody>
          <a:bodyPr/>
          <a:lstStyle/>
          <a:p>
            <a:pPr algn="ctr"/>
            <a:r>
              <a:rPr lang="en-US" sz="4050" b="1" dirty="0">
                <a:latin typeface="+mn-lt"/>
              </a:rPr>
              <a:t>Myth: The Zappers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96D86B78-FBA0-4C2F-2598-EDCBB4ECC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143000"/>
            <a:ext cx="2089298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82174A-9190-698D-4B77-BB1BF381FB1C}"/>
              </a:ext>
            </a:extLst>
          </p:cNvPr>
          <p:cNvSpPr txBox="1"/>
          <p:nvPr/>
        </p:nvSpPr>
        <p:spPr>
          <a:xfrm>
            <a:off x="5600700" y="1828800"/>
            <a:ext cx="285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Kills mostly beneficial insects</a:t>
            </a:r>
          </a:p>
        </p:txBody>
      </p:sp>
    </p:spTree>
    <p:extLst>
      <p:ext uri="{BB962C8B-B14F-4D97-AF65-F5344CB8AC3E}">
        <p14:creationId xmlns:p14="http://schemas.microsoft.com/office/powerpoint/2010/main" val="499128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4375" y="171450"/>
            <a:ext cx="8137341" cy="1028700"/>
          </a:xfrm>
        </p:spPr>
        <p:txBody>
          <a:bodyPr/>
          <a:lstStyle/>
          <a:p>
            <a:pPr algn="ctr"/>
            <a:r>
              <a:rPr lang="en-US" sz="4050" b="1" dirty="0">
                <a:latin typeface="+mn-lt"/>
              </a:rPr>
              <a:t>Myth: On-skin Repellents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2FED0CF-6169-F44D-5D8D-9170AA991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859697"/>
            <a:ext cx="2176293" cy="1424105"/>
          </a:xfrm>
          <a:prstGeom prst="rect">
            <a:avLst/>
          </a:prstGeom>
        </p:spPr>
      </p:pic>
      <p:pic>
        <p:nvPicPr>
          <p:cNvPr id="6" name="Picture 5" descr="A bottle of liquid&#10;&#10;Description automatically generated with low confidence">
            <a:extLst>
              <a:ext uri="{FF2B5EF4-FFF2-40B4-BE49-F238E27FC236}">
                <a16:creationId xmlns:a16="http://schemas.microsoft.com/office/drawing/2014/main" id="{47676C99-FA98-A4FA-C2B2-A48B9CFD9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426428"/>
            <a:ext cx="676205" cy="1857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8334E1-A387-E58F-D354-21F1CE0D06EA}"/>
              </a:ext>
            </a:extLst>
          </p:cNvPr>
          <p:cNvSpPr txBox="1"/>
          <p:nvPr/>
        </p:nvSpPr>
        <p:spPr>
          <a:xfrm>
            <a:off x="971551" y="3283802"/>
            <a:ext cx="2857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Dryer sheets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07A1BE-57E7-094B-6ABA-80D4380D0A0D}"/>
              </a:ext>
            </a:extLst>
          </p:cNvPr>
          <p:cNvSpPr txBox="1"/>
          <p:nvPr/>
        </p:nvSpPr>
        <p:spPr>
          <a:xfrm>
            <a:off x="5314951" y="3261188"/>
            <a:ext cx="2857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Essential oils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03CD70-37E9-FB73-7D7C-82DABF4A413E}"/>
              </a:ext>
            </a:extLst>
          </p:cNvPr>
          <p:cNvSpPr txBox="1"/>
          <p:nvPr/>
        </p:nvSpPr>
        <p:spPr>
          <a:xfrm>
            <a:off x="1371600" y="3700974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504" indent="-215504">
              <a:buFont typeface="Arial" panose="020B0604020202020204" pitchFamily="34" charset="0"/>
              <a:buChar char="•"/>
            </a:pPr>
            <a:r>
              <a:rPr lang="en-US" dirty="0"/>
              <a:t>Not proven to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DAEAFC-B9B2-60E0-C8D4-973FBE93E015}"/>
              </a:ext>
            </a:extLst>
          </p:cNvPr>
          <p:cNvSpPr txBox="1"/>
          <p:nvPr/>
        </p:nvSpPr>
        <p:spPr>
          <a:xfrm>
            <a:off x="5715000" y="3700974"/>
            <a:ext cx="285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504" indent="-215504">
              <a:buFont typeface="Arial" panose="020B0604020202020204" pitchFamily="34" charset="0"/>
              <a:buChar char="•"/>
            </a:pPr>
            <a:r>
              <a:rPr lang="en-US" dirty="0"/>
              <a:t>Need to reapply at least once every 15 minutes</a:t>
            </a:r>
          </a:p>
          <a:p>
            <a:pPr marL="215504" indent="-215504">
              <a:buFont typeface="Arial" panose="020B0604020202020204" pitchFamily="34" charset="0"/>
              <a:buChar char="•"/>
            </a:pPr>
            <a:r>
              <a:rPr lang="en-US" dirty="0"/>
              <a:t>Not regulated</a:t>
            </a:r>
          </a:p>
        </p:txBody>
      </p:sp>
    </p:spTree>
    <p:extLst>
      <p:ext uri="{BB962C8B-B14F-4D97-AF65-F5344CB8AC3E}">
        <p14:creationId xmlns:p14="http://schemas.microsoft.com/office/powerpoint/2010/main" val="2877290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52BC85E-CEDD-411C-81CD-0507873493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022" y="-316442"/>
            <a:ext cx="5062978" cy="5556928"/>
          </a:xfrm>
          <a:prstGeom prst="rect">
            <a:avLst/>
          </a:prstGeom>
        </p:spPr>
      </p:pic>
      <p:sp>
        <p:nvSpPr>
          <p:cNvPr id="4" name="Independent Special District formed under, and governed by the California Health and Safety Code…">
            <a:extLst>
              <a:ext uri="{FF2B5EF4-FFF2-40B4-BE49-F238E27FC236}">
                <a16:creationId xmlns:a16="http://schemas.microsoft.com/office/drawing/2014/main" id="{658EEE5F-BE0F-BDA7-A2DF-05644E0A2B06}"/>
              </a:ext>
            </a:extLst>
          </p:cNvPr>
          <p:cNvSpPr txBox="1">
            <a:spLocks/>
          </p:cNvSpPr>
          <p:nvPr/>
        </p:nvSpPr>
        <p:spPr>
          <a:xfrm>
            <a:off x="206476" y="932829"/>
            <a:ext cx="3874546" cy="3712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21458"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SGV Mosquito is one of five mosquito control districts that serve LA County.</a:t>
            </a:r>
          </a:p>
          <a:p>
            <a:pPr marL="0" indent="0" defTabSz="321458"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venir Next"/>
              <a:ea typeface="Avenir Next"/>
              <a:cs typeface="Avenir Next"/>
              <a:sym typeface="Avenir Next"/>
            </a:endParaRPr>
          </a:p>
          <a:p>
            <a:pPr marL="0" indent="0" defTabSz="321458"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Visit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"/>
                <a:ea typeface="Avenir Next"/>
                <a:cs typeface="Avenir Next"/>
                <a:sym typeface="Avenir Next"/>
                <a:hlinkClick r:id="rId4"/>
              </a:rPr>
              <a:t>www.SoCalMosquito.org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 to find your local mosquito control district.</a:t>
            </a:r>
          </a:p>
        </p:txBody>
      </p:sp>
    </p:spTree>
    <p:extLst>
      <p:ext uri="{BB962C8B-B14F-4D97-AF65-F5344CB8AC3E}">
        <p14:creationId xmlns:p14="http://schemas.microsoft.com/office/powerpoint/2010/main" val="2680340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2310"/>
            <a:ext cx="9144000" cy="64064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Repel Mosquito Bites Safely and Effectively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F769E-86B2-EDF9-CCEC-E768672D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107552"/>
            <a:ext cx="581424" cy="799458"/>
          </a:xfrm>
          <a:prstGeom prst="rect">
            <a:avLst/>
          </a:prstGeom>
        </p:spPr>
      </p:pic>
      <p:pic>
        <p:nvPicPr>
          <p:cNvPr id="6" name="Picture 5" descr="A picture containing toiletry&#10;&#10;Description automatically generated">
            <a:extLst>
              <a:ext uri="{FF2B5EF4-FFF2-40B4-BE49-F238E27FC236}">
                <a16:creationId xmlns:a16="http://schemas.microsoft.com/office/drawing/2014/main" id="{66E5C731-F073-4B88-59AB-394F9CC47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564" y="1985992"/>
            <a:ext cx="554996" cy="763118"/>
          </a:xfrm>
          <a:prstGeom prst="rect">
            <a:avLst/>
          </a:prstGeom>
        </p:spPr>
      </p:pic>
      <p:pic>
        <p:nvPicPr>
          <p:cNvPr id="8" name="Picture 7" descr="A picture containing toiletry&#10;&#10;Description automatically generated">
            <a:extLst>
              <a:ext uri="{FF2B5EF4-FFF2-40B4-BE49-F238E27FC236}">
                <a16:creationId xmlns:a16="http://schemas.microsoft.com/office/drawing/2014/main" id="{40E79F02-0527-4366-E56D-B584FA07A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3" y="3629686"/>
            <a:ext cx="590927" cy="812524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C46CFB19-7C71-B8D5-E0BD-5EDE7CA22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8" y="2843112"/>
            <a:ext cx="554996" cy="763119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7BC5908D-2866-5CD5-0D58-2C850F4F1A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812089"/>
            <a:ext cx="3025425" cy="41599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0176FF-185F-72AA-E791-0E57368E33B4}"/>
              </a:ext>
            </a:extLst>
          </p:cNvPr>
          <p:cNvSpPr txBox="1"/>
          <p:nvPr/>
        </p:nvSpPr>
        <p:spPr>
          <a:xfrm>
            <a:off x="1082560" y="1274880"/>
            <a:ext cx="40767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Oil of lemon eucalyptus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EA2E68-C9BB-7858-D308-AFA5F4597EA8}"/>
              </a:ext>
            </a:extLst>
          </p:cNvPr>
          <p:cNvSpPr txBox="1"/>
          <p:nvPr/>
        </p:nvSpPr>
        <p:spPr>
          <a:xfrm>
            <a:off x="1113739" y="2116637"/>
            <a:ext cx="3458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DEET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7FE67F-D045-456F-A53E-FDDA83A6DF67}"/>
              </a:ext>
            </a:extLst>
          </p:cNvPr>
          <p:cNvSpPr txBox="1"/>
          <p:nvPr/>
        </p:nvSpPr>
        <p:spPr>
          <a:xfrm>
            <a:off x="1113739" y="2961834"/>
            <a:ext cx="3458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Picaridin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45E78F-BAE2-8E9E-04BA-2A26DAAA2A8B}"/>
              </a:ext>
            </a:extLst>
          </p:cNvPr>
          <p:cNvSpPr txBox="1"/>
          <p:nvPr/>
        </p:nvSpPr>
        <p:spPr>
          <a:xfrm>
            <a:off x="1113739" y="3807031"/>
            <a:ext cx="3458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IR3535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897BD9-9B5A-3E0C-3610-BEF91ACFE456}"/>
              </a:ext>
            </a:extLst>
          </p:cNvPr>
          <p:cNvSpPr/>
          <p:nvPr/>
        </p:nvSpPr>
        <p:spPr>
          <a:xfrm>
            <a:off x="6000750" y="3903252"/>
            <a:ext cx="1831248" cy="77705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EDAF9D-C837-F4F1-4CB4-3153F7D2C101}"/>
              </a:ext>
            </a:extLst>
          </p:cNvPr>
          <p:cNvSpPr txBox="1"/>
          <p:nvPr/>
        </p:nvSpPr>
        <p:spPr>
          <a:xfrm>
            <a:off x="746475" y="603587"/>
            <a:ext cx="77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Well-researched CDC-recommended and EPA-registered </a:t>
            </a:r>
            <a:r>
              <a:rPr lang="en-US" b="1" dirty="0"/>
              <a:t>active ingredients</a:t>
            </a:r>
          </a:p>
        </p:txBody>
      </p:sp>
    </p:spTree>
    <p:extLst>
      <p:ext uri="{BB962C8B-B14F-4D97-AF65-F5344CB8AC3E}">
        <p14:creationId xmlns:p14="http://schemas.microsoft.com/office/powerpoint/2010/main" val="1057295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2310"/>
            <a:ext cx="9144000" cy="64064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Repel Mosquito Bites Safely and Effectively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EAC8F-5CF3-FC8E-3F72-8B097E901B66}"/>
              </a:ext>
            </a:extLst>
          </p:cNvPr>
          <p:cNvSpPr txBox="1"/>
          <p:nvPr/>
        </p:nvSpPr>
        <p:spPr>
          <a:xfrm>
            <a:off x="514350" y="955214"/>
            <a:ext cx="56007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Percentages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longer you’re staying outside, the higher the percentage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People may need 20%-30% of active ingredient for most outdoor activities that last longer than 3 hours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F9F83B-19DD-5518-9293-F8C64C2E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769949"/>
            <a:ext cx="2600688" cy="700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02DCC6-5942-F4D4-5E72-F9D3D6472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421" y="3776090"/>
            <a:ext cx="2657846" cy="7359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B9477B-01D2-FE1A-69FF-E7E5CB453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294" y="2857500"/>
            <a:ext cx="2496311" cy="700185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C7C35AB9-55CC-587A-CAF1-D36DCF372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812089"/>
            <a:ext cx="3025425" cy="415996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21B1DDA-9548-E155-471F-BF9546D08738}"/>
              </a:ext>
            </a:extLst>
          </p:cNvPr>
          <p:cNvSpPr/>
          <p:nvPr/>
        </p:nvSpPr>
        <p:spPr>
          <a:xfrm>
            <a:off x="6000750" y="3903252"/>
            <a:ext cx="1831248" cy="77705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53134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30B-9FB1-4A81-804C-F09100D0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754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Repellent – </a:t>
            </a:r>
            <a:r>
              <a:rPr lang="en-US" dirty="0">
                <a:solidFill>
                  <a:srgbClr val="00B050"/>
                </a:solidFill>
              </a:rPr>
              <a:t>Check</a:t>
            </a:r>
            <a:br>
              <a:rPr lang="en-US" dirty="0"/>
            </a:br>
            <a:r>
              <a:rPr lang="en-US" dirty="0"/>
              <a:t>Remove stagnant water - </a:t>
            </a:r>
            <a:r>
              <a:rPr lang="en-US" dirty="0">
                <a:solidFill>
                  <a:srgbClr val="00B050"/>
                </a:solidFill>
              </a:rPr>
              <a:t>Check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EFCA9D-0258-0B9D-D06A-2094B303CC37}"/>
              </a:ext>
            </a:extLst>
          </p:cNvPr>
          <p:cNvSpPr txBox="1">
            <a:spLocks/>
          </p:cNvSpPr>
          <p:nvPr/>
        </p:nvSpPr>
        <p:spPr>
          <a:xfrm>
            <a:off x="457200" y="2601022"/>
            <a:ext cx="8229600" cy="1178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Then why am I still seeing mosquitoes or getting bites!?!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4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30B-9FB1-4A81-804C-F09100D0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Don’t Forget to Cut What Covers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401DD-36D1-91A7-DFB6-1453F477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7" y="1063229"/>
            <a:ext cx="2999178" cy="3394472"/>
          </a:xfrm>
        </p:spPr>
        <p:txBody>
          <a:bodyPr>
            <a:normAutofit/>
          </a:bodyPr>
          <a:lstStyle/>
          <a:p>
            <a:r>
              <a:rPr lang="en-US" sz="2000" dirty="0"/>
              <a:t>Adult mosquitoes hide from the heat in dense vegetation.</a:t>
            </a:r>
          </a:p>
          <a:p>
            <a:r>
              <a:rPr lang="en-US" sz="2000" dirty="0"/>
              <a:t>Dense vegetation usually includes non-native plants, such as bromeliads, or plants that can provide plenty of ground-level shade.</a:t>
            </a:r>
          </a:p>
        </p:txBody>
      </p:sp>
      <p:pic>
        <p:nvPicPr>
          <p:cNvPr id="5" name="Picture 4" descr="A picture containing outdoor, fungus&#10;&#10;Description automatically generated">
            <a:extLst>
              <a:ext uri="{FF2B5EF4-FFF2-40B4-BE49-F238E27FC236}">
                <a16:creationId xmlns:a16="http://schemas.microsoft.com/office/drawing/2014/main" id="{2A492FD1-596F-9CC4-CA5A-AD14C3E53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24" y="929864"/>
            <a:ext cx="3586976" cy="2690232"/>
          </a:xfrm>
          <a:prstGeom prst="rect">
            <a:avLst/>
          </a:prstGeom>
        </p:spPr>
      </p:pic>
      <p:pic>
        <p:nvPicPr>
          <p:cNvPr id="9" name="Picture 8" descr="A picture containing outdoor, building, garden, house&#10;&#10;Description automatically generated">
            <a:extLst>
              <a:ext uri="{FF2B5EF4-FFF2-40B4-BE49-F238E27FC236}">
                <a16:creationId xmlns:a16="http://schemas.microsoft.com/office/drawing/2014/main" id="{8D11C1AC-4399-52A8-E89E-F8845A4AC2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2733" y="2918484"/>
            <a:ext cx="3464170" cy="19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27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30B-9FB1-4A81-804C-F09100D0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71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Ditch the bromeliads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401DD-36D1-91A7-DFB6-1453F477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7" y="1063229"/>
            <a:ext cx="2300369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Center cups can hold water and invite mosquitoes to lay hundreds of eggs inside.</a:t>
            </a:r>
          </a:p>
        </p:txBody>
      </p:sp>
      <p:pic>
        <p:nvPicPr>
          <p:cNvPr id="6" name="Picture 5" descr="A flower on a plant&#10;&#10;Description automatically generated with low confidence">
            <a:extLst>
              <a:ext uri="{FF2B5EF4-FFF2-40B4-BE49-F238E27FC236}">
                <a16:creationId xmlns:a16="http://schemas.microsoft.com/office/drawing/2014/main" id="{BF53650E-2A04-4CEF-5B05-3268DCCD6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07" y="817902"/>
            <a:ext cx="5440361" cy="40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63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30B-9FB1-4A81-804C-F09100D0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522"/>
            <a:ext cx="8229600" cy="1051323"/>
          </a:xfrm>
        </p:spPr>
        <p:txBody>
          <a:bodyPr>
            <a:normAutofit fontScale="90000"/>
          </a:bodyPr>
          <a:lstStyle/>
          <a:p>
            <a:r>
              <a:rPr lang="en-US" dirty="0"/>
              <a:t>Landscape Mosquitoes out with California Native Plants</a:t>
            </a:r>
          </a:p>
        </p:txBody>
      </p:sp>
      <p:pic>
        <p:nvPicPr>
          <p:cNvPr id="6148" name="Picture 4" descr="another garden we did in Fremont | California native plants, California  native garden, California native landscape">
            <a:extLst>
              <a:ext uri="{FF2B5EF4-FFF2-40B4-BE49-F238E27FC236}">
                <a16:creationId xmlns:a16="http://schemas.microsoft.com/office/drawing/2014/main" id="{6C3FFE41-4E9D-B668-D50F-CC45B71E8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4229" y="1423174"/>
            <a:ext cx="4819771" cy="31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enefits of California Native Plants - California Native Plant Society">
            <a:extLst>
              <a:ext uri="{FF2B5EF4-FFF2-40B4-BE49-F238E27FC236}">
                <a16:creationId xmlns:a16="http://schemas.microsoft.com/office/drawing/2014/main" id="{613CB338-9527-FFF9-A273-74A3BFA1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92" y="1423174"/>
            <a:ext cx="4197463" cy="31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052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30B-9FB1-4A81-804C-F09100D0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6088"/>
            <a:ext cx="8229600" cy="1051323"/>
          </a:xfrm>
        </p:spPr>
        <p:txBody>
          <a:bodyPr>
            <a:normAutofit/>
          </a:bodyPr>
          <a:lstStyle/>
          <a:p>
            <a:r>
              <a:rPr lang="en-US" dirty="0"/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1420399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30B-9FB1-4A81-804C-F09100D0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1323"/>
          </a:xfrm>
        </p:spPr>
        <p:txBody>
          <a:bodyPr>
            <a:normAutofit/>
          </a:bodyPr>
          <a:lstStyle/>
          <a:p>
            <a:r>
              <a:rPr lang="en-US" dirty="0"/>
              <a:t>Sterile Insect Technology (SIT)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5313F-BEE6-7CE2-51B3-67708981F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40" y="1000425"/>
            <a:ext cx="7374673" cy="41430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4CE559-310D-B587-C07A-8A44654FF873}"/>
              </a:ext>
            </a:extLst>
          </p:cNvPr>
          <p:cNvSpPr/>
          <p:nvPr/>
        </p:nvSpPr>
        <p:spPr>
          <a:xfrm>
            <a:off x="3612995" y="1263805"/>
            <a:ext cx="1509132" cy="16132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08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30B-9FB1-4A81-804C-F09100D0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1323"/>
          </a:xfrm>
        </p:spPr>
        <p:txBody>
          <a:bodyPr>
            <a:normAutofit/>
          </a:bodyPr>
          <a:lstStyle/>
          <a:p>
            <a:r>
              <a:rPr lang="en-US" dirty="0"/>
              <a:t>Sterile Insect Technology (SIT)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50DF9-B469-6761-CDC2-E18ED7CBF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32" b="-1031"/>
          <a:stretch/>
        </p:blipFill>
        <p:spPr>
          <a:xfrm>
            <a:off x="0" y="1263805"/>
            <a:ext cx="9144000" cy="39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14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grass&#10;&#10;Description automatically generated">
            <a:extLst>
              <a:ext uri="{FF2B5EF4-FFF2-40B4-BE49-F238E27FC236}">
                <a16:creationId xmlns:a16="http://schemas.microsoft.com/office/drawing/2014/main" id="{00B4468C-C6CE-93BB-53AD-48D30DC01E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r="16071"/>
          <a:stretch/>
        </p:blipFill>
        <p:spPr>
          <a:xfrm>
            <a:off x="342900" y="342900"/>
            <a:ext cx="4698046" cy="4286250"/>
          </a:xfrm>
          <a:prstGeom prst="round2Diag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267035-433F-1C9F-0448-0A718649B52D}"/>
              </a:ext>
            </a:extLst>
          </p:cNvPr>
          <p:cNvSpPr txBox="1"/>
          <p:nvPr/>
        </p:nvSpPr>
        <p:spPr>
          <a:xfrm>
            <a:off x="5429250" y="345908"/>
            <a:ext cx="212346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MIDGES</a:t>
            </a:r>
          </a:p>
        </p:txBody>
      </p:sp>
      <p:pic>
        <p:nvPicPr>
          <p:cNvPr id="8" name="Picture 7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B6D6DCF1-B667-7E43-1A76-0CC6C11DE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42" y="2707444"/>
            <a:ext cx="2078117" cy="2078117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32E706-DB8D-61D4-7BCD-9D8268F74EB5}"/>
              </a:ext>
            </a:extLst>
          </p:cNvPr>
          <p:cNvSpPr txBox="1"/>
          <p:nvPr/>
        </p:nvSpPr>
        <p:spPr>
          <a:xfrm>
            <a:off x="5638078" y="1107656"/>
            <a:ext cx="3163022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/>
              <a:t>SWARM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Non-biting insect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Not a vector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Active in the afternoon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Season: April – August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Heat increases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0404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0D71D-D6C9-124B-BF51-6D0DC7159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4" y="-1786068"/>
            <a:ext cx="8442240" cy="84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74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72311"/>
            <a:ext cx="6172200" cy="857250"/>
          </a:xfrm>
        </p:spPr>
        <p:txBody>
          <a:bodyPr/>
          <a:lstStyle/>
          <a:p>
            <a:pPr algn="ctr">
              <a:defRPr/>
            </a:pPr>
            <a:r>
              <a:rPr lang="en-US" sz="4050" b="1" dirty="0">
                <a:latin typeface="+mn-lt"/>
              </a:rPr>
              <a:t>TIP, TOSS, </a:t>
            </a:r>
            <a:r>
              <a:rPr lang="en-US" sz="4050" b="1" dirty="0">
                <a:solidFill>
                  <a:srgbClr val="0099CB"/>
                </a:solidFill>
                <a:latin typeface="+mn-lt"/>
              </a:rPr>
              <a:t>AND PROTECT</a:t>
            </a:r>
            <a:endParaRPr lang="en-US" sz="3300" b="1" i="1" dirty="0">
              <a:solidFill>
                <a:srgbClr val="0099CB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86150" y="927996"/>
            <a:ext cx="5657850" cy="4051998"/>
          </a:xfrm>
        </p:spPr>
        <p:txBody>
          <a:bodyPr>
            <a:normAutofit fontScale="92500"/>
          </a:bodyPr>
          <a:lstStyle/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100" b="1" dirty="0"/>
              <a:t>Tip </a:t>
            </a:r>
            <a:r>
              <a:rPr lang="en-US" sz="2100" dirty="0"/>
              <a:t>stagnant water from containers weekly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100" b="1" dirty="0"/>
              <a:t>Toss </a:t>
            </a:r>
            <a:r>
              <a:rPr lang="en-US" sz="2100" dirty="0"/>
              <a:t>unused containers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100" b="1" dirty="0"/>
              <a:t>Protect </a:t>
            </a:r>
            <a:r>
              <a:rPr lang="en-US" sz="2100" dirty="0"/>
              <a:t>with insect repellent</a:t>
            </a:r>
          </a:p>
          <a:p>
            <a:pPr lvl="2"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500" dirty="0"/>
              <a:t>DEET</a:t>
            </a:r>
          </a:p>
          <a:p>
            <a:pPr lvl="2"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500" dirty="0"/>
              <a:t>Oil of Lemon Eucalyptus (or PMD)</a:t>
            </a:r>
          </a:p>
          <a:p>
            <a:pPr lvl="2"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500" dirty="0"/>
              <a:t>Picaridin</a:t>
            </a:r>
          </a:p>
          <a:p>
            <a:pPr lvl="2"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500" dirty="0"/>
              <a:t>IR3535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100" b="1" dirty="0"/>
              <a:t>Create a Bite Back Group</a:t>
            </a:r>
            <a:r>
              <a:rPr lang="en-US" sz="2100" dirty="0"/>
              <a:t> in your neighborhood at </a:t>
            </a:r>
            <a:r>
              <a:rPr lang="en-US" sz="2100" dirty="0">
                <a:hlinkClick r:id="rId3"/>
              </a:rPr>
              <a:t>www.BiteBackChampion.org</a:t>
            </a:r>
            <a:endParaRPr lang="en-US" sz="2100" dirty="0"/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100" b="1" dirty="0"/>
              <a:t>Submit a Tip </a:t>
            </a:r>
            <a:r>
              <a:rPr lang="en-US" sz="2100" dirty="0"/>
              <a:t>to 626-814-9466 or </a:t>
            </a:r>
            <a:r>
              <a:rPr lang="en-US" sz="2100" dirty="0">
                <a:hlinkClick r:id="rId4"/>
              </a:rPr>
              <a:t>www.SGVMosquito.org</a:t>
            </a:r>
            <a:endParaRPr lang="en-US" sz="2100" b="1" dirty="0"/>
          </a:p>
        </p:txBody>
      </p:sp>
      <p:pic>
        <p:nvPicPr>
          <p:cNvPr id="5" name="Picture 4" descr="A person spraying insect repellent on their arm&#10;&#10;Description automatically generated with medium confidence">
            <a:extLst>
              <a:ext uri="{FF2B5EF4-FFF2-40B4-BE49-F238E27FC236}">
                <a16:creationId xmlns:a16="http://schemas.microsoft.com/office/drawing/2014/main" id="{4FB23F55-6D6B-7E78-0DBF-4BAFFE96B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0"/>
          <a:stretch/>
        </p:blipFill>
        <p:spPr>
          <a:xfrm>
            <a:off x="285750" y="927996"/>
            <a:ext cx="3276787" cy="3600450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80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1993" y="771525"/>
            <a:ext cx="6172200" cy="857250"/>
          </a:xfrm>
        </p:spPr>
        <p:txBody>
          <a:bodyPr/>
          <a:lstStyle/>
          <a:p>
            <a:pPr algn="l">
              <a:defRPr/>
            </a:pPr>
            <a:r>
              <a:rPr lang="en-US" sz="4050" b="1" dirty="0">
                <a:latin typeface="+mn-lt"/>
              </a:rPr>
              <a:t>THANK YOU</a:t>
            </a:r>
            <a:endParaRPr lang="en-US" sz="3300" b="1" i="1" dirty="0">
              <a:solidFill>
                <a:srgbClr val="0099CB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793" y="1573121"/>
            <a:ext cx="4286250" cy="2186679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sz="3200" b="1" dirty="0"/>
              <a:t>Pablo Cabrera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sz="2000" dirty="0"/>
              <a:t>Communications Specialist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1000" dirty="0"/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sz="2000" dirty="0"/>
              <a:t>San Gabriel Valley Mosquito and 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sz="2000" dirty="0"/>
              <a:t>Vector Control District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1000" dirty="0"/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sz="2000" dirty="0">
                <a:hlinkClick r:id="rId3"/>
              </a:rPr>
              <a:t>Pcabrera@SGVmosquito.org</a:t>
            </a:r>
            <a:endParaRPr lang="en-US" sz="2000" dirty="0"/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sz="2000" dirty="0"/>
              <a:t>626-814-946</a:t>
            </a:r>
            <a:r>
              <a:rPr lang="en-US" sz="2100" dirty="0"/>
              <a:t>6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23F55-6D6B-7E78-0DBF-4BAFFE96B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3" r="17843"/>
          <a:stretch/>
        </p:blipFill>
        <p:spPr>
          <a:xfrm>
            <a:off x="505461" y="567007"/>
            <a:ext cx="3649052" cy="4009485"/>
          </a:xfrm>
          <a:prstGeom prst="round2DiagRect">
            <a:avLst/>
          </a:prstGeom>
        </p:spPr>
      </p:pic>
      <p:pic>
        <p:nvPicPr>
          <p:cNvPr id="6" name="Picture 5" descr="A logo of a camera&#10;&#10;Description automatically generated with medium confidence">
            <a:extLst>
              <a:ext uri="{FF2B5EF4-FFF2-40B4-BE49-F238E27FC236}">
                <a16:creationId xmlns:a16="http://schemas.microsoft.com/office/drawing/2014/main" id="{A48E0B95-2E84-B4C4-2B3A-0AA737A0C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60" y="3702648"/>
            <a:ext cx="243982" cy="243982"/>
          </a:xfrm>
          <a:prstGeom prst="rect">
            <a:avLst/>
          </a:prstGeom>
        </p:spPr>
      </p:pic>
      <p:pic>
        <p:nvPicPr>
          <p:cNvPr id="8" name="Picture 7" descr="A white bird in a blue circle&#10;&#10;Description automatically generated">
            <a:extLst>
              <a:ext uri="{FF2B5EF4-FFF2-40B4-BE49-F238E27FC236}">
                <a16:creationId xmlns:a16="http://schemas.microsoft.com/office/drawing/2014/main" id="{F5B28D6D-AC7E-5EBA-F0F3-F761EA1221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74" y="3702648"/>
            <a:ext cx="243982" cy="243982"/>
          </a:xfrm>
          <a:prstGeom prst="rect">
            <a:avLst/>
          </a:prstGeom>
        </p:spPr>
      </p:pic>
      <p:pic>
        <p:nvPicPr>
          <p:cNvPr id="10" name="Picture 9" descr="A blue circle with a white letter f in it&#10;&#10;Description automatically generated with medium confidence">
            <a:extLst>
              <a:ext uri="{FF2B5EF4-FFF2-40B4-BE49-F238E27FC236}">
                <a16:creationId xmlns:a16="http://schemas.microsoft.com/office/drawing/2014/main" id="{386BDCAE-2D48-B083-E11A-64ACE915C5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76" y="3702648"/>
            <a:ext cx="243981" cy="243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276A5D-B77F-0A73-D5A6-C8F011D7CA1A}"/>
              </a:ext>
            </a:extLst>
          </p:cNvPr>
          <p:cNvSpPr txBox="1"/>
          <p:nvPr/>
        </p:nvSpPr>
        <p:spPr>
          <a:xfrm>
            <a:off x="5301486" y="3639972"/>
            <a:ext cx="16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@SGVmosquito</a:t>
            </a:r>
          </a:p>
        </p:txBody>
      </p:sp>
    </p:spTree>
    <p:extLst>
      <p:ext uri="{BB962C8B-B14F-4D97-AF65-F5344CB8AC3E}">
        <p14:creationId xmlns:p14="http://schemas.microsoft.com/office/powerpoint/2010/main" val="2027721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005" y="128269"/>
            <a:ext cx="852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San Gabriel Valley Mosquito &amp; Vector Control District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74772-504F-CFCD-1035-AFDB0D75F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38" y="710494"/>
            <a:ext cx="7374673" cy="41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233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006" y="248930"/>
            <a:ext cx="852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San Gabriel Valley Mosquito &amp; Vector Control District</a:t>
            </a:r>
          </a:p>
        </p:txBody>
      </p:sp>
      <p:pic>
        <p:nvPicPr>
          <p:cNvPr id="7" name="Picture 6" descr="A picture containing tree, outdoor, ground, nature&#10;&#10;Description automatically generated">
            <a:extLst>
              <a:ext uri="{FF2B5EF4-FFF2-40B4-BE49-F238E27FC236}">
                <a16:creationId xmlns:a16="http://schemas.microsoft.com/office/drawing/2014/main" id="{76ECAA5A-34B8-CD94-E590-3E95402E2B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8939" y="938716"/>
            <a:ext cx="3964250" cy="3476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082376-561C-1F48-A730-856D44AF6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/>
          <a:stretch/>
        </p:blipFill>
        <p:spPr>
          <a:xfrm>
            <a:off x="4791739" y="938716"/>
            <a:ext cx="3294689" cy="34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1735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006" y="248930"/>
            <a:ext cx="852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San Gabriel Valley Mosquito &amp; Vector Control District</a:t>
            </a:r>
          </a:p>
        </p:txBody>
      </p:sp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FACC7E5F-6F05-BFB7-3731-87810A5CD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20851"/>
            <a:ext cx="2936488" cy="3143666"/>
          </a:xfrm>
          <a:prstGeom prst="rect">
            <a:avLst/>
          </a:prstGeom>
        </p:spPr>
      </p:pic>
      <p:pic>
        <p:nvPicPr>
          <p:cNvPr id="8" name="Picture 7" descr="A person and person fishing&#10;&#10;Description automatically generated with medium confidence">
            <a:extLst>
              <a:ext uri="{FF2B5EF4-FFF2-40B4-BE49-F238E27FC236}">
                <a16:creationId xmlns:a16="http://schemas.microsoft.com/office/drawing/2014/main" id="{6EF2230F-64F9-6DC9-01C4-4BE69B562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2786" y="1120851"/>
            <a:ext cx="3198425" cy="3134433"/>
          </a:xfrm>
          <a:prstGeom prst="rect">
            <a:avLst/>
          </a:prstGeom>
        </p:spPr>
      </p:pic>
      <p:pic>
        <p:nvPicPr>
          <p:cNvPr id="2" name="Picture 1" descr="A picture containing outdoor, ground, sky&#10;&#10;Description automatically generated">
            <a:extLst>
              <a:ext uri="{FF2B5EF4-FFF2-40B4-BE49-F238E27FC236}">
                <a16:creationId xmlns:a16="http://schemas.microsoft.com/office/drawing/2014/main" id="{3B13E8C1-F0A1-AD5E-6212-30061A3CB4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544"/>
          <a:stretch/>
        </p:blipFill>
        <p:spPr>
          <a:xfrm>
            <a:off x="6207512" y="1120852"/>
            <a:ext cx="2936488" cy="31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56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006" y="248930"/>
            <a:ext cx="852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San Gabriel Valley Mosquito &amp; Vector Control District</a:t>
            </a:r>
          </a:p>
        </p:txBody>
      </p:sp>
      <p:pic>
        <p:nvPicPr>
          <p:cNvPr id="5" name="Picture 4" descr="A picture containing grass, tree, outdoor, toy">
            <a:extLst>
              <a:ext uri="{FF2B5EF4-FFF2-40B4-BE49-F238E27FC236}">
                <a16:creationId xmlns:a16="http://schemas.microsoft.com/office/drawing/2014/main" id="{94BB8328-72E5-7344-97C4-9DE479462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54203" y="1471360"/>
            <a:ext cx="3627860" cy="2319454"/>
          </a:xfrm>
          <a:prstGeom prst="rect">
            <a:avLst/>
          </a:prstGeom>
        </p:spPr>
      </p:pic>
      <p:pic>
        <p:nvPicPr>
          <p:cNvPr id="7" name="Picture 6" descr="A group of people in a store&#10;&#10;Description automatically generated with medium confidence">
            <a:extLst>
              <a:ext uri="{FF2B5EF4-FFF2-40B4-BE49-F238E27FC236}">
                <a16:creationId xmlns:a16="http://schemas.microsoft.com/office/drawing/2014/main" id="{C5BFAD32-877B-66E8-132E-8457C9B6E8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847"/>
          <a:stretch/>
        </p:blipFill>
        <p:spPr>
          <a:xfrm>
            <a:off x="2691191" y="772150"/>
            <a:ext cx="3761615" cy="3856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92523F-6CCE-164D-BF73-2144BEEAE544}"/>
              </a:ext>
            </a:extLst>
          </p:cNvPr>
          <p:cNvSpPr txBox="1"/>
          <p:nvPr/>
        </p:nvSpPr>
        <p:spPr>
          <a:xfrm>
            <a:off x="14868" y="4137240"/>
            <a:ext cx="1144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@ada_eez</a:t>
            </a:r>
          </a:p>
        </p:txBody>
      </p:sp>
      <p:pic>
        <p:nvPicPr>
          <p:cNvPr id="2" name="Picture 1" descr="A picture containing outdoor&#10;&#10;Description automatically generated">
            <a:extLst>
              <a:ext uri="{FF2B5EF4-FFF2-40B4-BE49-F238E27FC236}">
                <a16:creationId xmlns:a16="http://schemas.microsoft.com/office/drawing/2014/main" id="{B2A7C573-B7C7-2A18-86F7-AF4C4E121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3545" y="1358698"/>
            <a:ext cx="3234805" cy="242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98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006" y="248930"/>
            <a:ext cx="852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San Gabriel Valley Mosquito &amp; Vector Control District</a:t>
            </a:r>
          </a:p>
        </p:txBody>
      </p:sp>
      <p:pic>
        <p:nvPicPr>
          <p:cNvPr id="4" name="Picture 3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D0E64083-EE30-C1E9-1266-413F1A85A6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974"/>
            <a:ext cx="2143745" cy="3522856"/>
          </a:xfrm>
          <a:prstGeom prst="rect">
            <a:avLst/>
          </a:prstGeom>
        </p:spPr>
      </p:pic>
      <p:pic>
        <p:nvPicPr>
          <p:cNvPr id="8" name="Picture 7" descr="A couple of girls playing a video game&#10;&#10;Description automatically generated with low confidence">
            <a:extLst>
              <a:ext uri="{FF2B5EF4-FFF2-40B4-BE49-F238E27FC236}">
                <a16:creationId xmlns:a16="http://schemas.microsoft.com/office/drawing/2014/main" id="{6E91C8C7-27AA-2E52-DA0A-99BAC5CA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3578" y="1552806"/>
            <a:ext cx="2991477" cy="2349190"/>
          </a:xfrm>
          <a:prstGeom prst="rect">
            <a:avLst/>
          </a:prstGeom>
        </p:spPr>
      </p:pic>
      <p:pic>
        <p:nvPicPr>
          <p:cNvPr id="10" name="Picture 9" descr="A picture containing text, working, computer, table&#10;&#10;Description automatically generated">
            <a:extLst>
              <a:ext uri="{FF2B5EF4-FFF2-40B4-BE49-F238E27FC236}">
                <a16:creationId xmlns:a16="http://schemas.microsoft.com/office/drawing/2014/main" id="{F4BBFBC1-EFAA-0ABF-D41D-F52EDED3A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888" y="1107222"/>
            <a:ext cx="3702206" cy="3240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797B5-161F-1B42-BFEF-EDC1BF8F6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44" y="3976650"/>
            <a:ext cx="2786743" cy="9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147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SessionQuestionData>
  <AllQuestions/>
</SessionQuestionData>
</file>

<file path=customXml/item10.xml><?xml version="1.0" encoding="utf-8"?>
<SessionSlideDescriptorData/>
</file>

<file path=customXml/item11.xml><?xml version="1.0" encoding="utf-8"?>
<SessionPresentationSettingsData/>
</file>

<file path=customXml/item12.xml><?xml version="1.0" encoding="utf-8"?>
<SessionSlideSettingsData/>
</file>

<file path=customXml/item13.xml><?xml version="1.0" encoding="utf-8"?>
<TeamNamesData>
  <TeamNames/>
</TeamNamesData>
</file>

<file path=customXml/item14.xml><?xml version="1.0" encoding="utf-8"?>
<SessionSlideMasterData/>
</file>

<file path=customXml/item15.xml><?xml version="1.0" encoding="utf-8"?>
<SessionResponseGridSettings>
  <AllResponseGridSettings/>
</SessionResponseGridSettings>
</file>

<file path=customXml/item16.xml><?xml version="1.0" encoding="utf-8"?>
<TextingSlideData/>
</file>

<file path=customXml/item2.xml><?xml version="1.0" encoding="utf-8"?>
<SessionAnswerData>
  <AllAnswers/>
</SessionAnswerData>
</file>

<file path=customXml/item3.xml><?xml version="1.0" encoding="utf-8"?>
<SessionResponseData/>
</file>

<file path=customXml/item4.xml><?xml version="1.0" encoding="utf-8"?>
<SessionRankData/>
</file>

<file path=customXml/item5.xml><?xml version="1.0" encoding="utf-8"?>
<SessionParticipantData/>
</file>

<file path=customXml/item6.xml><?xml version="1.0" encoding="utf-8"?>
<ParticipantInfoData/>
</file>

<file path=customXml/item7.xml><?xml version="1.0" encoding="utf-8"?>
<CustomFieldInfoData/>
</file>

<file path=customXml/item8.xml><?xml version="1.0" encoding="utf-8"?>
<SessionCloseEndedDescriptorsData/>
</file>

<file path=customXml/item9.xml><?xml version="1.0" encoding="utf-8"?>
<SessionGroupWeightData/>
</file>

<file path=customXml/itemProps1.xml><?xml version="1.0" encoding="utf-8"?>
<ds:datastoreItem xmlns:ds="http://schemas.openxmlformats.org/officeDocument/2006/customXml" ds:itemID="{E8CC03B6-F115-4193-B0C4-D644A7E71506}">
  <ds:schemaRefs/>
</ds:datastoreItem>
</file>

<file path=customXml/itemProps10.xml><?xml version="1.0" encoding="utf-8"?>
<ds:datastoreItem xmlns:ds="http://schemas.openxmlformats.org/officeDocument/2006/customXml" ds:itemID="{4BA65DEE-CC8E-4CDA-8E25-D9D12EE3100B}">
  <ds:schemaRefs/>
</ds:datastoreItem>
</file>

<file path=customXml/itemProps11.xml><?xml version="1.0" encoding="utf-8"?>
<ds:datastoreItem xmlns:ds="http://schemas.openxmlformats.org/officeDocument/2006/customXml" ds:itemID="{02CB7F0F-EA59-4CE3-840D-EE02FE387CEE}">
  <ds:schemaRefs/>
</ds:datastoreItem>
</file>

<file path=customXml/itemProps12.xml><?xml version="1.0" encoding="utf-8"?>
<ds:datastoreItem xmlns:ds="http://schemas.openxmlformats.org/officeDocument/2006/customXml" ds:itemID="{0619B527-71DE-4AB9-BDB4-A6CB672EF047}">
  <ds:schemaRefs/>
</ds:datastoreItem>
</file>

<file path=customXml/itemProps13.xml><?xml version="1.0" encoding="utf-8"?>
<ds:datastoreItem xmlns:ds="http://schemas.openxmlformats.org/officeDocument/2006/customXml" ds:itemID="{7031B99D-C944-4ADF-9F33-349BF5F927CB}">
  <ds:schemaRefs/>
</ds:datastoreItem>
</file>

<file path=customXml/itemProps14.xml><?xml version="1.0" encoding="utf-8"?>
<ds:datastoreItem xmlns:ds="http://schemas.openxmlformats.org/officeDocument/2006/customXml" ds:itemID="{D7490626-121C-4BB9-9A09-9EEA71128A60}">
  <ds:schemaRefs/>
</ds:datastoreItem>
</file>

<file path=customXml/itemProps15.xml><?xml version="1.0" encoding="utf-8"?>
<ds:datastoreItem xmlns:ds="http://schemas.openxmlformats.org/officeDocument/2006/customXml" ds:itemID="{8D8D357C-AB3B-4041-9A58-0AC5E924F134}">
  <ds:schemaRefs/>
</ds:datastoreItem>
</file>

<file path=customXml/itemProps16.xml><?xml version="1.0" encoding="utf-8"?>
<ds:datastoreItem xmlns:ds="http://schemas.openxmlformats.org/officeDocument/2006/customXml" ds:itemID="{8B9AEA04-3625-4893-AF66-E6B9CD400544}">
  <ds:schemaRefs/>
</ds:datastoreItem>
</file>

<file path=customXml/itemProps2.xml><?xml version="1.0" encoding="utf-8"?>
<ds:datastoreItem xmlns:ds="http://schemas.openxmlformats.org/officeDocument/2006/customXml" ds:itemID="{5B10E902-E5F9-47AA-847B-F9687ADB99DC}">
  <ds:schemaRefs/>
</ds:datastoreItem>
</file>

<file path=customXml/itemProps3.xml><?xml version="1.0" encoding="utf-8"?>
<ds:datastoreItem xmlns:ds="http://schemas.openxmlformats.org/officeDocument/2006/customXml" ds:itemID="{90C59332-19D2-411A-BA11-B950DD0238B0}">
  <ds:schemaRefs/>
</ds:datastoreItem>
</file>

<file path=customXml/itemProps4.xml><?xml version="1.0" encoding="utf-8"?>
<ds:datastoreItem xmlns:ds="http://schemas.openxmlformats.org/officeDocument/2006/customXml" ds:itemID="{86CE8511-4443-4775-B8BC-E98F7D228212}">
  <ds:schemaRefs/>
</ds:datastoreItem>
</file>

<file path=customXml/itemProps5.xml><?xml version="1.0" encoding="utf-8"?>
<ds:datastoreItem xmlns:ds="http://schemas.openxmlformats.org/officeDocument/2006/customXml" ds:itemID="{E89EE449-913F-455B-8A9F-AC3D3CA7864D}">
  <ds:schemaRefs/>
</ds:datastoreItem>
</file>

<file path=customXml/itemProps6.xml><?xml version="1.0" encoding="utf-8"?>
<ds:datastoreItem xmlns:ds="http://schemas.openxmlformats.org/officeDocument/2006/customXml" ds:itemID="{153CA1BE-2FAF-45D8-B8F2-0257A189FB68}">
  <ds:schemaRefs/>
</ds:datastoreItem>
</file>

<file path=customXml/itemProps7.xml><?xml version="1.0" encoding="utf-8"?>
<ds:datastoreItem xmlns:ds="http://schemas.openxmlformats.org/officeDocument/2006/customXml" ds:itemID="{ADF92B4A-850B-452A-AFA0-AAED39349D99}">
  <ds:schemaRefs/>
</ds:datastoreItem>
</file>

<file path=customXml/itemProps8.xml><?xml version="1.0" encoding="utf-8"?>
<ds:datastoreItem xmlns:ds="http://schemas.openxmlformats.org/officeDocument/2006/customXml" ds:itemID="{CB84BB9D-D6D3-449E-BEF1-10C385790B6E}">
  <ds:schemaRefs/>
</ds:datastoreItem>
</file>

<file path=customXml/itemProps9.xml><?xml version="1.0" encoding="utf-8"?>
<ds:datastoreItem xmlns:ds="http://schemas.openxmlformats.org/officeDocument/2006/customXml" ds:itemID="{D4DE7A9A-0B80-4213-9D6D-4B7B18683DE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2460</TotalTime>
  <Words>840</Words>
  <Application>Microsoft Office PowerPoint</Application>
  <PresentationFormat>On-screen Show (16:9)</PresentationFormat>
  <Paragraphs>166</Paragraphs>
  <Slides>41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Avenir Next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the Biology</vt:lpstr>
      <vt:lpstr>How many types (species) of mosquitoes are there in the world? </vt:lpstr>
      <vt:lpstr>How many kinds of mosquitoes do we catch regularly in our District?</vt:lpstr>
      <vt:lpstr>Mosquito Life Cycle</vt:lpstr>
      <vt:lpstr>PowerPoint Presentation</vt:lpstr>
      <vt:lpstr>Two genera of mosquitoes that transmits arboviruses to people in our cities</vt:lpstr>
      <vt:lpstr>Culex genus</vt:lpstr>
      <vt:lpstr>PowerPoint Presentation</vt:lpstr>
      <vt:lpstr>Aedes genus (“ankle biters”)</vt:lpstr>
      <vt:lpstr>Invasive Aedes Mosquitoes in our District</vt:lpstr>
      <vt:lpstr>Aedes Mosquitoes’ Eggs = Time Capsules</vt:lpstr>
      <vt:lpstr>PowerPoint Presentation</vt:lpstr>
      <vt:lpstr>PowerPoint Presentation</vt:lpstr>
      <vt:lpstr>Mosquito Sources</vt:lpstr>
      <vt:lpstr>Tip, Toss, and Protect</vt:lpstr>
      <vt:lpstr>Mosquito Repellents</vt:lpstr>
      <vt:lpstr>Myth: Wearable Repellents</vt:lpstr>
      <vt:lpstr>Myth: Shield of Protection</vt:lpstr>
      <vt:lpstr>Myth: The Zappers</vt:lpstr>
      <vt:lpstr>Myth: On-skin Repellents</vt:lpstr>
      <vt:lpstr>Repel Mosquito Bites Safely and Effectively</vt:lpstr>
      <vt:lpstr>Repel Mosquito Bites Safely and Effectively</vt:lpstr>
      <vt:lpstr>Repellent – Check Remove stagnant water - Check</vt:lpstr>
      <vt:lpstr>Don’t Forget to Cut What Covers</vt:lpstr>
      <vt:lpstr>Ditch the bromeliads</vt:lpstr>
      <vt:lpstr>Landscape Mosquitoes out with California Native Plants</vt:lpstr>
      <vt:lpstr>The Future</vt:lpstr>
      <vt:lpstr>Sterile Insect Technology (SIT)</vt:lpstr>
      <vt:lpstr>Sterile Insect Technology (SIT)</vt:lpstr>
      <vt:lpstr>PowerPoint Presentation</vt:lpstr>
      <vt:lpstr>TIP, TOSS, AND PROTECT</vt:lpstr>
      <vt:lpstr>THANK YOU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Levy Sun</dc:creator>
  <cp:lastModifiedBy>Alejandra Gaspar</cp:lastModifiedBy>
  <cp:revision>66</cp:revision>
  <dcterms:created xsi:type="dcterms:W3CDTF">2018-04-04T21:56:39Z</dcterms:created>
  <dcterms:modified xsi:type="dcterms:W3CDTF">2023-08-04T15:19:38Z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0x01010000674665C9CAB348B23BFCB1E176DDE9</vt:lpwstr>
  </property>
  <property fmtid="{D5CDD505-2E9C-101B-9397-08002B2CF9AE}" pid="3" name="Order">
    <vt:lpwstr>48600.0000000000</vt:lpwstr>
  </property>
  <property fmtid="{D5CDD505-2E9C-101B-9397-08002B2CF9AE}" pid="4" name="_dlc_DocIdItemGuid">
    <vt:lpwstr>d47435b3-094a-4560-be75-968eb570539f</vt:lpwstr>
  </property>
  <property fmtid="{D5CDD505-2E9C-101B-9397-08002B2CF9AE}" pid="5" name="IsExistingPresentation">
    <vt:lpwstr>Yes</vt:lpwstr>
  </property>
  <property fmtid="{D5CDD505-2E9C-101B-9397-08002B2CF9AE}" pid="6" name="PresentationVersion">
    <vt:lpwstr>2.1</vt:lpwstr>
  </property>
  <property fmtid="{D5CDD505-2E9C-101B-9397-08002B2CF9AE}" pid="7" name="PresentationID">
    <vt:lpwstr>3a728f4216bd41ad9c8e6760a1b8c328</vt:lpwstr>
  </property>
</Properties>
</file>